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rts/style1.xml" ContentType="application/vnd.ms-office.chartstyle+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charts/style2.xml" ContentType="application/vnd.ms-office.chartstyle+xml"/>
  <Override PartName="/ppt/charts/colors2.xml" ContentType="application/vnd.ms-office.chartcolor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ppt/tags/tag2.xml" ContentType="application/vnd.openxmlformats-officedocument.presentationml.tags+xml"/>
  <Override PartName="/ppt/tags/tag1.xml" ContentType="application/vnd.openxmlformats-officedocument.presentationml.tag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1" r:id="rId1"/>
  </p:sldMasterIdLst>
  <p:notesMasterIdLst>
    <p:notesMasterId r:id="rId14"/>
  </p:notesMasterIdLst>
  <p:sldIdLst>
    <p:sldId id="257" r:id="rId2"/>
    <p:sldId id="437" r:id="rId3"/>
    <p:sldId id="438" r:id="rId4"/>
    <p:sldId id="439" r:id="rId5"/>
    <p:sldId id="402" r:id="rId6"/>
    <p:sldId id="436" r:id="rId7"/>
    <p:sldId id="435" r:id="rId8"/>
    <p:sldId id="404" r:id="rId9"/>
    <p:sldId id="434" r:id="rId10"/>
    <p:sldId id="429" r:id="rId11"/>
    <p:sldId id="413" r:id="rId12"/>
    <p:sldId id="411" r:id="rId13"/>
  </p:sldIdLst>
  <p:sldSz cx="9144000" cy="6858000" type="screen4x3"/>
  <p:notesSz cx="6858000" cy="9144000"/>
  <p:custDataLst>
    <p:tags r:id="rId15"/>
  </p:custDataLst>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92D1"/>
    <a:srgbClr val="62A757"/>
    <a:srgbClr val="AFA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2612" autoAdjust="0"/>
  </p:normalViewPr>
  <p:slideViewPr>
    <p:cSldViewPr>
      <p:cViewPr varScale="1">
        <p:scale>
          <a:sx n="72" d="100"/>
          <a:sy n="72" d="100"/>
        </p:scale>
        <p:origin x="1752"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a:t>MONTO PAGADO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Hoja1!$A$7</c:f>
              <c:strCache>
                <c:ptCount val="1"/>
                <c:pt idx="0">
                  <c:v>MONTO DEL SINIESTRO REPORTADO</c:v>
                </c:pt>
              </c:strCache>
            </c:strRef>
          </c:tx>
          <c:spPr>
            <a:solidFill>
              <a:schemeClr val="accent1"/>
            </a:solidFill>
            <a:ln>
              <a:noFill/>
            </a:ln>
            <a:effectLst/>
            <a:sp3d/>
          </c:spPr>
          <c:invertIfNegative val="0"/>
          <c:cat>
            <c:strRef>
              <c:f>Hoja1!$B$6:$C$6</c:f>
              <c:strCache>
                <c:ptCount val="2"/>
                <c:pt idx="0">
                  <c:v>SESA</c:v>
                </c:pt>
                <c:pt idx="1">
                  <c:v>SIN TERR-HIDRO</c:v>
                </c:pt>
              </c:strCache>
            </c:strRef>
          </c:cat>
          <c:val>
            <c:numRef>
              <c:f>Hoja1!$B$7:$C$7</c:f>
              <c:numCache>
                <c:formatCode>General</c:formatCode>
                <c:ptCount val="2"/>
                <c:pt idx="0">
                  <c:v>1500000</c:v>
                </c:pt>
                <c:pt idx="1">
                  <c:v>1500500</c:v>
                </c:pt>
              </c:numCache>
            </c:numRef>
          </c:val>
          <c:extLst>
            <c:ext xmlns:c16="http://schemas.microsoft.com/office/drawing/2014/chart" uri="{C3380CC4-5D6E-409C-BE32-E72D297353CC}">
              <c16:uniqueId val="{00000000-84B2-42EB-AAB0-5AFB3F1B9D58}"/>
            </c:ext>
          </c:extLst>
        </c:ser>
        <c:ser>
          <c:idx val="1"/>
          <c:order val="1"/>
          <c:tx>
            <c:strRef>
              <c:f>Hoja1!$A$8</c:f>
              <c:strCache>
                <c:ptCount val="1"/>
                <c:pt idx="0">
                  <c:v>PART ASEGURADO</c:v>
                </c:pt>
              </c:strCache>
            </c:strRef>
          </c:tx>
          <c:spPr>
            <a:solidFill>
              <a:schemeClr val="accent2"/>
            </a:solidFill>
            <a:ln>
              <a:noFill/>
            </a:ln>
            <a:effectLst/>
            <a:sp3d/>
          </c:spPr>
          <c:invertIfNegative val="0"/>
          <c:cat>
            <c:strRef>
              <c:f>Hoja1!$B$6:$C$6</c:f>
              <c:strCache>
                <c:ptCount val="2"/>
                <c:pt idx="0">
                  <c:v>SESA</c:v>
                </c:pt>
                <c:pt idx="1">
                  <c:v>SIN TERR-HIDRO</c:v>
                </c:pt>
              </c:strCache>
            </c:strRef>
          </c:cat>
          <c:val>
            <c:numRef>
              <c:f>Hoja1!$B$8:$C$8</c:f>
              <c:numCache>
                <c:formatCode>General</c:formatCode>
                <c:ptCount val="2"/>
                <c:pt idx="0">
                  <c:v>500</c:v>
                </c:pt>
              </c:numCache>
            </c:numRef>
          </c:val>
          <c:extLst>
            <c:ext xmlns:c16="http://schemas.microsoft.com/office/drawing/2014/chart" uri="{C3380CC4-5D6E-409C-BE32-E72D297353CC}">
              <c16:uniqueId val="{00000001-84B2-42EB-AAB0-5AFB3F1B9D58}"/>
            </c:ext>
          </c:extLst>
        </c:ser>
        <c:dLbls>
          <c:showLegendKey val="0"/>
          <c:showVal val="0"/>
          <c:showCatName val="0"/>
          <c:showSerName val="0"/>
          <c:showPercent val="0"/>
          <c:showBubbleSize val="0"/>
        </c:dLbls>
        <c:gapWidth val="150"/>
        <c:shape val="box"/>
        <c:axId val="53440896"/>
        <c:axId val="53442432"/>
        <c:axId val="0"/>
      </c:bar3DChart>
      <c:catAx>
        <c:axId val="534408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53442432"/>
        <c:crosses val="autoZero"/>
        <c:auto val="1"/>
        <c:lblAlgn val="ctr"/>
        <c:lblOffset val="100"/>
        <c:noMultiLvlLbl val="0"/>
      </c:catAx>
      <c:valAx>
        <c:axId val="53442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53440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a:t>COMPARACION DEL</a:t>
            </a:r>
            <a:r>
              <a:rPr lang="es-MX" baseline="0"/>
              <a:t> "VALOR ASEGURABLE DE PÓLIZAS " VS SESAS</a:t>
            </a:r>
            <a:endParaRPr lang="es-MX"/>
          </a:p>
        </c:rich>
      </c:tx>
      <c:layout>
        <c:manualLayout>
          <c:xMode val="edge"/>
          <c:yMode val="edge"/>
          <c:x val="0.12167344706911636"/>
          <c:y val="1.8801407786250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Hoja1!$A$43</c:f>
              <c:strCache>
                <c:ptCount val="1"/>
                <c:pt idx="0">
                  <c:v>EDIFICIOS</c:v>
                </c:pt>
              </c:strCache>
            </c:strRef>
          </c:tx>
          <c:spPr>
            <a:solidFill>
              <a:schemeClr val="accent1"/>
            </a:solidFill>
            <a:ln>
              <a:noFill/>
            </a:ln>
            <a:effectLst/>
            <a:sp3d/>
          </c:spPr>
          <c:invertIfNegative val="0"/>
          <c:cat>
            <c:strRef>
              <c:f>Hoja1!$B$42:$C$42</c:f>
              <c:strCache>
                <c:ptCount val="2"/>
                <c:pt idx="0">
                  <c:v>SESA (VALORES TOTALES)</c:v>
                </c:pt>
                <c:pt idx="1">
                  <c:v>SIN TERR HIDRO</c:v>
                </c:pt>
              </c:strCache>
            </c:strRef>
          </c:cat>
          <c:val>
            <c:numRef>
              <c:f>Hoja1!$B$43:$C$43</c:f>
              <c:numCache>
                <c:formatCode>General</c:formatCode>
                <c:ptCount val="2"/>
                <c:pt idx="0">
                  <c:v>2000</c:v>
                </c:pt>
              </c:numCache>
            </c:numRef>
          </c:val>
          <c:extLst>
            <c:ext xmlns:c16="http://schemas.microsoft.com/office/drawing/2014/chart" uri="{C3380CC4-5D6E-409C-BE32-E72D297353CC}">
              <c16:uniqueId val="{00000000-D35A-459F-BD14-B01A9E17F850}"/>
            </c:ext>
          </c:extLst>
        </c:ser>
        <c:ser>
          <c:idx val="1"/>
          <c:order val="1"/>
          <c:tx>
            <c:strRef>
              <c:f>Hoja1!$A$44</c:f>
              <c:strCache>
                <c:ptCount val="1"/>
                <c:pt idx="0">
                  <c:v>CONTENIDOS</c:v>
                </c:pt>
              </c:strCache>
            </c:strRef>
          </c:tx>
          <c:spPr>
            <a:solidFill>
              <a:schemeClr val="accent2"/>
            </a:solidFill>
            <a:ln>
              <a:noFill/>
            </a:ln>
            <a:effectLst/>
            <a:sp3d/>
          </c:spPr>
          <c:invertIfNegative val="0"/>
          <c:cat>
            <c:strRef>
              <c:f>Hoja1!$B$42:$C$42</c:f>
              <c:strCache>
                <c:ptCount val="2"/>
                <c:pt idx="0">
                  <c:v>SESA (VALORES TOTALES)</c:v>
                </c:pt>
                <c:pt idx="1">
                  <c:v>SIN TERR HIDRO</c:v>
                </c:pt>
              </c:strCache>
            </c:strRef>
          </c:cat>
          <c:val>
            <c:numRef>
              <c:f>Hoja1!$B$44:$C$44</c:f>
              <c:numCache>
                <c:formatCode>General</c:formatCode>
                <c:ptCount val="2"/>
                <c:pt idx="0">
                  <c:v>3000</c:v>
                </c:pt>
              </c:numCache>
            </c:numRef>
          </c:val>
          <c:extLst>
            <c:ext xmlns:c16="http://schemas.microsoft.com/office/drawing/2014/chart" uri="{C3380CC4-5D6E-409C-BE32-E72D297353CC}">
              <c16:uniqueId val="{00000001-D35A-459F-BD14-B01A9E17F850}"/>
            </c:ext>
          </c:extLst>
        </c:ser>
        <c:ser>
          <c:idx val="2"/>
          <c:order val="2"/>
          <c:tx>
            <c:strRef>
              <c:f>Hoja1!$A$45</c:f>
              <c:strCache>
                <c:ptCount val="1"/>
                <c:pt idx="0">
                  <c:v>PERD. CONSECUENCIALES</c:v>
                </c:pt>
              </c:strCache>
            </c:strRef>
          </c:tx>
          <c:spPr>
            <a:solidFill>
              <a:schemeClr val="accent3"/>
            </a:solidFill>
            <a:ln>
              <a:noFill/>
            </a:ln>
            <a:effectLst/>
            <a:sp3d/>
          </c:spPr>
          <c:invertIfNegative val="0"/>
          <c:cat>
            <c:strRef>
              <c:f>Hoja1!$B$42:$C$42</c:f>
              <c:strCache>
                <c:ptCount val="2"/>
                <c:pt idx="0">
                  <c:v>SESA (VALORES TOTALES)</c:v>
                </c:pt>
                <c:pt idx="1">
                  <c:v>SIN TERR HIDRO</c:v>
                </c:pt>
              </c:strCache>
            </c:strRef>
          </c:cat>
          <c:val>
            <c:numRef>
              <c:f>Hoja1!$B$45:$C$45</c:f>
              <c:numCache>
                <c:formatCode>General</c:formatCode>
                <c:ptCount val="2"/>
                <c:pt idx="0">
                  <c:v>1000</c:v>
                </c:pt>
              </c:numCache>
            </c:numRef>
          </c:val>
          <c:extLst>
            <c:ext xmlns:c16="http://schemas.microsoft.com/office/drawing/2014/chart" uri="{C3380CC4-5D6E-409C-BE32-E72D297353CC}">
              <c16:uniqueId val="{00000002-D35A-459F-BD14-B01A9E17F850}"/>
            </c:ext>
          </c:extLst>
        </c:ser>
        <c:ser>
          <c:idx val="3"/>
          <c:order val="3"/>
          <c:tx>
            <c:strRef>
              <c:f>Hoja1!$A$46</c:f>
              <c:strCache>
                <c:ptCount val="1"/>
                <c:pt idx="0">
                  <c:v>EXISTENCIAS</c:v>
                </c:pt>
              </c:strCache>
            </c:strRef>
          </c:tx>
          <c:spPr>
            <a:solidFill>
              <a:schemeClr val="accent4"/>
            </a:solidFill>
            <a:ln>
              <a:noFill/>
            </a:ln>
            <a:effectLst/>
            <a:sp3d/>
          </c:spPr>
          <c:invertIfNegative val="0"/>
          <c:cat>
            <c:strRef>
              <c:f>Hoja1!$B$42:$C$42</c:f>
              <c:strCache>
                <c:ptCount val="2"/>
                <c:pt idx="0">
                  <c:v>SESA (VALORES TOTALES)</c:v>
                </c:pt>
                <c:pt idx="1">
                  <c:v>SIN TERR HIDRO</c:v>
                </c:pt>
              </c:strCache>
            </c:strRef>
          </c:cat>
          <c:val>
            <c:numRef>
              <c:f>Hoja1!$B$46:$C$46</c:f>
              <c:numCache>
                <c:formatCode>General</c:formatCode>
                <c:ptCount val="2"/>
                <c:pt idx="0">
                  <c:v>5555</c:v>
                </c:pt>
              </c:numCache>
            </c:numRef>
          </c:val>
          <c:extLst>
            <c:ext xmlns:c16="http://schemas.microsoft.com/office/drawing/2014/chart" uri="{C3380CC4-5D6E-409C-BE32-E72D297353CC}">
              <c16:uniqueId val="{00000003-D35A-459F-BD14-B01A9E17F850}"/>
            </c:ext>
          </c:extLst>
        </c:ser>
        <c:ser>
          <c:idx val="4"/>
          <c:order val="4"/>
          <c:tx>
            <c:strRef>
              <c:f>Hoja1!$A$47</c:f>
              <c:strCache>
                <c:ptCount val="1"/>
                <c:pt idx="0">
                  <c:v>CONVENIO EXPRESO</c:v>
                </c:pt>
              </c:strCache>
            </c:strRef>
          </c:tx>
          <c:spPr>
            <a:solidFill>
              <a:schemeClr val="accent5"/>
            </a:solidFill>
            <a:ln>
              <a:noFill/>
            </a:ln>
            <a:effectLst/>
            <a:sp3d/>
          </c:spPr>
          <c:invertIfNegative val="0"/>
          <c:cat>
            <c:strRef>
              <c:f>Hoja1!$B$42:$C$42</c:f>
              <c:strCache>
                <c:ptCount val="2"/>
                <c:pt idx="0">
                  <c:v>SESA (VALORES TOTALES)</c:v>
                </c:pt>
                <c:pt idx="1">
                  <c:v>SIN TERR HIDRO</c:v>
                </c:pt>
              </c:strCache>
            </c:strRef>
          </c:cat>
          <c:val>
            <c:numRef>
              <c:f>Hoja1!$B$47:$C$47</c:f>
              <c:numCache>
                <c:formatCode>General</c:formatCode>
                <c:ptCount val="2"/>
              </c:numCache>
            </c:numRef>
          </c:val>
          <c:extLst>
            <c:ext xmlns:c16="http://schemas.microsoft.com/office/drawing/2014/chart" uri="{C3380CC4-5D6E-409C-BE32-E72D297353CC}">
              <c16:uniqueId val="{00000004-D35A-459F-BD14-B01A9E17F850}"/>
            </c:ext>
          </c:extLst>
        </c:ser>
        <c:ser>
          <c:idx val="5"/>
          <c:order val="5"/>
          <c:tx>
            <c:strRef>
              <c:f>Hoja1!$A$48</c:f>
              <c:strCache>
                <c:ptCount val="1"/>
                <c:pt idx="0">
                  <c:v>VALOR ASEGURABLE</c:v>
                </c:pt>
              </c:strCache>
            </c:strRef>
          </c:tx>
          <c:spPr>
            <a:solidFill>
              <a:schemeClr val="accent6"/>
            </a:solidFill>
            <a:ln>
              <a:noFill/>
            </a:ln>
            <a:effectLst/>
            <a:sp3d/>
          </c:spPr>
          <c:invertIfNegative val="0"/>
          <c:cat>
            <c:strRef>
              <c:f>Hoja1!$B$42:$C$42</c:f>
              <c:strCache>
                <c:ptCount val="2"/>
                <c:pt idx="0">
                  <c:v>SESA (VALORES TOTALES)</c:v>
                </c:pt>
                <c:pt idx="1">
                  <c:v>SIN TERR HIDRO</c:v>
                </c:pt>
              </c:strCache>
            </c:strRef>
          </c:cat>
          <c:val>
            <c:numRef>
              <c:f>Hoja1!$B$48:$C$48</c:f>
              <c:numCache>
                <c:formatCode>General</c:formatCode>
                <c:ptCount val="2"/>
                <c:pt idx="1">
                  <c:v>11555</c:v>
                </c:pt>
              </c:numCache>
            </c:numRef>
          </c:val>
          <c:extLst>
            <c:ext xmlns:c16="http://schemas.microsoft.com/office/drawing/2014/chart" uri="{C3380CC4-5D6E-409C-BE32-E72D297353CC}">
              <c16:uniqueId val="{00000005-D35A-459F-BD14-B01A9E17F850}"/>
            </c:ext>
          </c:extLst>
        </c:ser>
        <c:dLbls>
          <c:showLegendKey val="0"/>
          <c:showVal val="0"/>
          <c:showCatName val="0"/>
          <c:showSerName val="0"/>
          <c:showPercent val="0"/>
          <c:showBubbleSize val="0"/>
        </c:dLbls>
        <c:gapWidth val="150"/>
        <c:shape val="box"/>
        <c:axId val="54444800"/>
        <c:axId val="54446336"/>
        <c:axId val="0"/>
      </c:bar3DChart>
      <c:catAx>
        <c:axId val="544448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54446336"/>
        <c:crosses val="autoZero"/>
        <c:auto val="1"/>
        <c:lblAlgn val="ctr"/>
        <c:lblOffset val="100"/>
        <c:noMultiLvlLbl val="0"/>
      </c:catAx>
      <c:valAx>
        <c:axId val="54446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54444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legend>
    <c:plotVisOnly val="1"/>
    <c:dispBlanksAs val="gap"/>
    <c:showDLblsOverMax val="0"/>
  </c:chart>
  <c:spPr>
    <a:solidFill>
      <a:schemeClr val="accent1">
        <a:lumMod val="20000"/>
        <a:lumOff val="80000"/>
      </a:schemeClr>
    </a:solidFill>
    <a:ln w="76200">
      <a:solidFill>
        <a:srgbClr val="92D050"/>
      </a:solid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04A87C-512E-4624-9062-886390E41AC6}" type="datetimeFigureOut">
              <a:rPr lang="es-ES"/>
              <a:pPr>
                <a:defRPr/>
              </a:pPr>
              <a:t>10/12/2018</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761DE1E-0B3A-468E-ABAD-2EA1766D82AF}" type="slidenum">
              <a:rPr lang="es-ES"/>
              <a:pPr>
                <a:defRPr/>
              </a:pPr>
              <a:t>‹Nº›</a:t>
            </a:fld>
            <a:endParaRPr lang="es-ES" dirty="0"/>
          </a:p>
        </p:txBody>
      </p:sp>
    </p:spTree>
    <p:extLst>
      <p:ext uri="{BB962C8B-B14F-4D97-AF65-F5344CB8AC3E}">
        <p14:creationId xmlns:p14="http://schemas.microsoft.com/office/powerpoint/2010/main" val="35963652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2761DE1E-0B3A-468E-ABAD-2EA1766D82AF}" type="slidenum">
              <a:rPr lang="es-ES" smtClean="0"/>
              <a:pPr>
                <a:defRPr/>
              </a:pPr>
              <a:t>1</a:t>
            </a:fld>
            <a:endParaRPr lang="es-ES" dirty="0"/>
          </a:p>
        </p:txBody>
      </p:sp>
    </p:spTree>
    <p:extLst>
      <p:ext uri="{BB962C8B-B14F-4D97-AF65-F5344CB8AC3E}">
        <p14:creationId xmlns:p14="http://schemas.microsoft.com/office/powerpoint/2010/main" val="958705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AA432505-D4F6-469A-8FCB-C541FAEA0ACE}"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465B162D-D693-45E1-A325-0C179EAC077B}" type="slidenum">
              <a:rPr lang="es-MX" smtClean="0"/>
              <a:pPr>
                <a:defRPr/>
              </a:pPr>
              <a:t>‹Nº›</a:t>
            </a:fld>
            <a:endParaRPr lang="es-MX" dirty="0"/>
          </a:p>
        </p:txBody>
      </p:sp>
    </p:spTree>
    <p:extLst>
      <p:ext uri="{BB962C8B-B14F-4D97-AF65-F5344CB8AC3E}">
        <p14:creationId xmlns:p14="http://schemas.microsoft.com/office/powerpoint/2010/main" val="197949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833578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0829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893025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6060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1544224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1C8735E-9145-425D-B988-1C9BB3FF7202}"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2A19651-0F26-4CCC-BA2B-3B3AF0B520E9}" type="slidenum">
              <a:rPr lang="es-MX" smtClean="0"/>
              <a:pPr>
                <a:defRPr/>
              </a:pPr>
              <a:t>‹Nº›</a:t>
            </a:fld>
            <a:endParaRPr lang="es-MX" dirty="0"/>
          </a:p>
        </p:txBody>
      </p:sp>
    </p:spTree>
    <p:extLst>
      <p:ext uri="{BB962C8B-B14F-4D97-AF65-F5344CB8AC3E}">
        <p14:creationId xmlns:p14="http://schemas.microsoft.com/office/powerpoint/2010/main" val="461265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FF16A11B-E162-40DD-A8F8-573C69990884}"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CE1C80CF-7075-43E2-B9FA-92EB6C245029}" type="slidenum">
              <a:rPr lang="es-MX" smtClean="0"/>
              <a:pPr>
                <a:defRPr/>
              </a:pPr>
              <a:t>‹Nº›</a:t>
            </a:fld>
            <a:endParaRPr lang="es-MX" dirty="0"/>
          </a:p>
        </p:txBody>
      </p:sp>
    </p:spTree>
    <p:extLst>
      <p:ext uri="{BB962C8B-B14F-4D97-AF65-F5344CB8AC3E}">
        <p14:creationId xmlns:p14="http://schemas.microsoft.com/office/powerpoint/2010/main" val="2602432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fld id="{ADCCCB96-1140-470B-8C5C-9E7AC2FBC43B}"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3E4EADDB-C026-4C94-94FA-77FD039528F2}" type="slidenum">
              <a:rPr lang="es-MX" smtClean="0"/>
              <a:pPr>
                <a:defRPr/>
              </a:pPr>
              <a:t>‹Nº›</a:t>
            </a:fld>
            <a:endParaRPr lang="es-MX" dirty="0"/>
          </a:p>
        </p:txBody>
      </p:sp>
    </p:spTree>
    <p:extLst>
      <p:ext uri="{BB962C8B-B14F-4D97-AF65-F5344CB8AC3E}">
        <p14:creationId xmlns:p14="http://schemas.microsoft.com/office/powerpoint/2010/main" val="240357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fld id="{0863349F-CAA3-4CF4-80B9-A4F9C735BB55}" type="datetimeFigureOut">
              <a:rPr lang="es-MX" smtClean="0"/>
              <a:pPr>
                <a:defRPr/>
              </a:pPr>
              <a:t>10/12/2018</a:t>
            </a:fld>
            <a:endParaRPr lang="es-MX" dirty="0"/>
          </a:p>
        </p:txBody>
      </p:sp>
      <p:sp>
        <p:nvSpPr>
          <p:cNvPr id="5" name="Footer Placeholder 4"/>
          <p:cNvSpPr>
            <a:spLocks noGrp="1"/>
          </p:cNvSpPr>
          <p:nvPr>
            <p:ph type="ftr" sz="quarter" idx="11"/>
          </p:nvPr>
        </p:nvSpPr>
        <p:spPr/>
        <p:txBody>
          <a:bodyPr/>
          <a:lstStyle/>
          <a:p>
            <a:pPr>
              <a:defRPr/>
            </a:pPr>
            <a:endParaRPr lang="es-MX" dirty="0"/>
          </a:p>
        </p:txBody>
      </p:sp>
      <p:sp>
        <p:nvSpPr>
          <p:cNvPr id="6" name="Slide Number Placeholder 5"/>
          <p:cNvSpPr>
            <a:spLocks noGrp="1"/>
          </p:cNvSpPr>
          <p:nvPr>
            <p:ph type="sldNum" sz="quarter" idx="12"/>
          </p:nvPr>
        </p:nvSpPr>
        <p:spPr/>
        <p:txBody>
          <a:bodyPr/>
          <a:lstStyle/>
          <a:p>
            <a:pPr>
              <a:defRPr/>
            </a:pPr>
            <a:fld id="{23B310DE-1BEB-400F-9714-A3F9CECC8895}" type="slidenum">
              <a:rPr lang="es-MX" smtClean="0"/>
              <a:pPr>
                <a:defRPr/>
              </a:pPr>
              <a:t>‹Nº›</a:t>
            </a:fld>
            <a:endParaRPr lang="es-MX" dirty="0"/>
          </a:p>
        </p:txBody>
      </p:sp>
    </p:spTree>
    <p:extLst>
      <p:ext uri="{BB962C8B-B14F-4D97-AF65-F5344CB8AC3E}">
        <p14:creationId xmlns:p14="http://schemas.microsoft.com/office/powerpoint/2010/main" val="1811352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fld id="{4E9FB6CA-775E-412E-B1E5-CD3B60A1C9CD}" type="datetimeFigureOut">
              <a:rPr lang="es-MX" smtClean="0"/>
              <a:pPr>
                <a:defRPr/>
              </a:pPr>
              <a:t>10/12/2018</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9B7ADFF3-609F-48D3-86A0-A7D65AB03A39}" type="slidenum">
              <a:rPr lang="es-MX" smtClean="0"/>
              <a:pPr>
                <a:defRPr/>
              </a:pPr>
              <a:t>‹Nº›</a:t>
            </a:fld>
            <a:endParaRPr lang="es-MX" dirty="0"/>
          </a:p>
        </p:txBody>
      </p:sp>
    </p:spTree>
    <p:extLst>
      <p:ext uri="{BB962C8B-B14F-4D97-AF65-F5344CB8AC3E}">
        <p14:creationId xmlns:p14="http://schemas.microsoft.com/office/powerpoint/2010/main" val="2942656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fld id="{4776E6B1-2F7A-4524-AC75-84D6FA7E683F}" type="datetimeFigureOut">
              <a:rPr lang="es-MX" smtClean="0"/>
              <a:pPr>
                <a:defRPr/>
              </a:pPr>
              <a:t>10/12/2018</a:t>
            </a:fld>
            <a:endParaRPr lang="es-MX" dirty="0"/>
          </a:p>
        </p:txBody>
      </p:sp>
      <p:sp>
        <p:nvSpPr>
          <p:cNvPr id="8" name="Footer Placeholder 7"/>
          <p:cNvSpPr>
            <a:spLocks noGrp="1"/>
          </p:cNvSpPr>
          <p:nvPr>
            <p:ph type="ftr" sz="quarter" idx="11"/>
          </p:nvPr>
        </p:nvSpPr>
        <p:spPr/>
        <p:txBody>
          <a:bodyPr/>
          <a:lstStyle/>
          <a:p>
            <a:pPr>
              <a:defRPr/>
            </a:pPr>
            <a:endParaRPr lang="es-MX" dirty="0"/>
          </a:p>
        </p:txBody>
      </p:sp>
      <p:sp>
        <p:nvSpPr>
          <p:cNvPr id="9" name="Slide Number Placeholder 8"/>
          <p:cNvSpPr>
            <a:spLocks noGrp="1"/>
          </p:cNvSpPr>
          <p:nvPr>
            <p:ph type="sldNum" sz="quarter" idx="12"/>
          </p:nvPr>
        </p:nvSpPr>
        <p:spPr/>
        <p:txBody>
          <a:bodyPr/>
          <a:lstStyle/>
          <a:p>
            <a:pPr>
              <a:defRPr/>
            </a:pPr>
            <a:fld id="{11617E27-C21F-49F8-B7A7-DA8CBA5EDA69}" type="slidenum">
              <a:rPr lang="es-MX" smtClean="0"/>
              <a:pPr>
                <a:defRPr/>
              </a:pPr>
              <a:t>‹Nº›</a:t>
            </a:fld>
            <a:endParaRPr lang="es-MX" dirty="0"/>
          </a:p>
        </p:txBody>
      </p:sp>
    </p:spTree>
    <p:extLst>
      <p:ext uri="{BB962C8B-B14F-4D97-AF65-F5344CB8AC3E}">
        <p14:creationId xmlns:p14="http://schemas.microsoft.com/office/powerpoint/2010/main" val="2782494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fld id="{FEF5E7F3-305F-4F37-96A9-5FEDFD2E8A71}" type="datetimeFigureOut">
              <a:rPr lang="es-MX" smtClean="0"/>
              <a:pPr>
                <a:defRPr/>
              </a:pPr>
              <a:t>10/12/2018</a:t>
            </a:fld>
            <a:endParaRPr lang="es-MX" dirty="0"/>
          </a:p>
        </p:txBody>
      </p:sp>
      <p:sp>
        <p:nvSpPr>
          <p:cNvPr id="4" name="Footer Placeholder 3"/>
          <p:cNvSpPr>
            <a:spLocks noGrp="1"/>
          </p:cNvSpPr>
          <p:nvPr>
            <p:ph type="ftr" sz="quarter" idx="11"/>
          </p:nvPr>
        </p:nvSpPr>
        <p:spPr/>
        <p:txBody>
          <a:bodyPr/>
          <a:lstStyle/>
          <a:p>
            <a:pPr>
              <a:defRPr/>
            </a:pPr>
            <a:endParaRPr lang="es-MX" dirty="0"/>
          </a:p>
        </p:txBody>
      </p:sp>
      <p:sp>
        <p:nvSpPr>
          <p:cNvPr id="5" name="Slide Number Placeholder 4"/>
          <p:cNvSpPr>
            <a:spLocks noGrp="1"/>
          </p:cNvSpPr>
          <p:nvPr>
            <p:ph type="sldNum" sz="quarter" idx="12"/>
          </p:nvPr>
        </p:nvSpPr>
        <p:spPr/>
        <p:txBody>
          <a:body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401160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40B7DEE-A112-42B8-92E9-EBB1713CAC08}" type="datetimeFigureOut">
              <a:rPr lang="es-MX" smtClean="0"/>
              <a:pPr>
                <a:defRPr/>
              </a:pPr>
              <a:t>10/12/2018</a:t>
            </a:fld>
            <a:endParaRPr lang="es-MX" dirty="0"/>
          </a:p>
        </p:txBody>
      </p:sp>
      <p:sp>
        <p:nvSpPr>
          <p:cNvPr id="3" name="Footer Placeholder 2"/>
          <p:cNvSpPr>
            <a:spLocks noGrp="1"/>
          </p:cNvSpPr>
          <p:nvPr>
            <p:ph type="ftr" sz="quarter" idx="11"/>
          </p:nvPr>
        </p:nvSpPr>
        <p:spPr/>
        <p:txBody>
          <a:bodyPr/>
          <a:lstStyle/>
          <a:p>
            <a:pPr>
              <a:defRPr/>
            </a:pPr>
            <a:endParaRPr lang="es-MX" dirty="0"/>
          </a:p>
        </p:txBody>
      </p:sp>
      <p:sp>
        <p:nvSpPr>
          <p:cNvPr id="4" name="Slide Number Placeholder 3"/>
          <p:cNvSpPr>
            <a:spLocks noGrp="1"/>
          </p:cNvSpPr>
          <p:nvPr>
            <p:ph type="sldNum" sz="quarter" idx="12"/>
          </p:nvPr>
        </p:nvSpPr>
        <p:spPr/>
        <p:txBody>
          <a:bodyPr/>
          <a:lstStyle/>
          <a:p>
            <a:pPr>
              <a:defRPr/>
            </a:pPr>
            <a:fld id="{0097E24B-A3D6-4C34-AA8C-EF8037C512CE}" type="slidenum">
              <a:rPr lang="es-MX" smtClean="0"/>
              <a:pPr>
                <a:defRPr/>
              </a:pPr>
              <a:t>‹Nº›</a:t>
            </a:fld>
            <a:endParaRPr lang="es-MX" dirty="0"/>
          </a:p>
        </p:txBody>
      </p:sp>
    </p:spTree>
    <p:extLst>
      <p:ext uri="{BB962C8B-B14F-4D97-AF65-F5344CB8AC3E}">
        <p14:creationId xmlns:p14="http://schemas.microsoft.com/office/powerpoint/2010/main" val="118070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DE4F9C83-35F5-4BB2-8873-9DB5A86ED34A}" type="datetimeFigureOut">
              <a:rPr lang="es-MX" smtClean="0"/>
              <a:pPr>
                <a:defRPr/>
              </a:pPr>
              <a:t>10/12/2018</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05E7E73A-DDBA-4E3D-88EF-9D1EDF0F1F4D}" type="slidenum">
              <a:rPr lang="es-MX" smtClean="0"/>
              <a:pPr>
                <a:defRPr/>
              </a:pPr>
              <a:t>‹Nº›</a:t>
            </a:fld>
            <a:endParaRPr lang="es-MX" dirty="0"/>
          </a:p>
        </p:txBody>
      </p:sp>
    </p:spTree>
    <p:extLst>
      <p:ext uri="{BB962C8B-B14F-4D97-AF65-F5344CB8AC3E}">
        <p14:creationId xmlns:p14="http://schemas.microsoft.com/office/powerpoint/2010/main" val="65842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fld id="{EF66AEB6-1E45-4E86-ABD9-24B2F959E353}" type="datetimeFigureOut">
              <a:rPr lang="es-MX" smtClean="0"/>
              <a:pPr>
                <a:defRPr/>
              </a:pPr>
              <a:t>10/12/2018</a:t>
            </a:fld>
            <a:endParaRPr lang="es-MX" dirty="0"/>
          </a:p>
        </p:txBody>
      </p:sp>
      <p:sp>
        <p:nvSpPr>
          <p:cNvPr id="6" name="Footer Placeholder 5"/>
          <p:cNvSpPr>
            <a:spLocks noGrp="1"/>
          </p:cNvSpPr>
          <p:nvPr>
            <p:ph type="ftr" sz="quarter" idx="11"/>
          </p:nvPr>
        </p:nvSpPr>
        <p:spPr/>
        <p:txBody>
          <a:bodyPr/>
          <a:lstStyle/>
          <a:p>
            <a:pPr>
              <a:defRPr/>
            </a:pPr>
            <a:endParaRPr lang="es-MX" dirty="0"/>
          </a:p>
        </p:txBody>
      </p:sp>
      <p:sp>
        <p:nvSpPr>
          <p:cNvPr id="7" name="Slide Number Placeholder 6"/>
          <p:cNvSpPr>
            <a:spLocks noGrp="1"/>
          </p:cNvSpPr>
          <p:nvPr>
            <p:ph type="sldNum" sz="quarter" idx="12"/>
          </p:nvPr>
        </p:nvSpPr>
        <p:spPr/>
        <p:txBody>
          <a:bodyPr/>
          <a:lstStyle/>
          <a:p>
            <a:pPr>
              <a:defRPr/>
            </a:pPr>
            <a:fld id="{15432E7B-6A73-4DE1-9D2B-3991C023D184}" type="slidenum">
              <a:rPr lang="es-MX" smtClean="0"/>
              <a:pPr>
                <a:defRPr/>
              </a:pPr>
              <a:t>‹Nº›</a:t>
            </a:fld>
            <a:endParaRPr lang="es-MX" dirty="0"/>
          </a:p>
        </p:txBody>
      </p:sp>
    </p:spTree>
    <p:extLst>
      <p:ext uri="{BB962C8B-B14F-4D97-AF65-F5344CB8AC3E}">
        <p14:creationId xmlns:p14="http://schemas.microsoft.com/office/powerpoint/2010/main" val="3049644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EF5E7F3-305F-4F37-96A9-5FEDFD2E8A71}" type="datetimeFigureOut">
              <a:rPr lang="es-MX" smtClean="0"/>
              <a:pPr>
                <a:defRPr/>
              </a:pPr>
              <a:t>10/12/2018</a:t>
            </a:fld>
            <a:endParaRPr lang="es-MX"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MX"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3AA81DF7-78F7-428C-8CEC-26E16BB20216}" type="slidenum">
              <a:rPr lang="es-MX" smtClean="0"/>
              <a:pPr>
                <a:defRPr/>
              </a:pPr>
              <a:t>‹Nº›</a:t>
            </a:fld>
            <a:endParaRPr lang="es-MX" dirty="0"/>
          </a:p>
        </p:txBody>
      </p:sp>
    </p:spTree>
    <p:extLst>
      <p:ext uri="{BB962C8B-B14F-4D97-AF65-F5344CB8AC3E}">
        <p14:creationId xmlns:p14="http://schemas.microsoft.com/office/powerpoint/2010/main" val="4106043032"/>
      </p:ext>
    </p:extLst>
  </p:cSld>
  <p:clrMap bg1="lt1" tx1="dk1" bg2="lt2" tx2="dk2" accent1="accent1" accent2="accent2" accent3="accent3" accent4="accent4" accent5="accent5" accent6="accent6" hlink="hlink" folHlink="folHlink"/>
  <p:sldLayoutIdLst>
    <p:sldLayoutId id="2147484182" r:id="rId1"/>
    <p:sldLayoutId id="2147484183" r:id="rId2"/>
    <p:sldLayoutId id="2147484184" r:id="rId3"/>
    <p:sldLayoutId id="2147484185" r:id="rId4"/>
    <p:sldLayoutId id="2147484186" r:id="rId5"/>
    <p:sldLayoutId id="2147484187" r:id="rId6"/>
    <p:sldLayoutId id="2147484188" r:id="rId7"/>
    <p:sldLayoutId id="2147484189" r:id="rId8"/>
    <p:sldLayoutId id="2147484190" r:id="rId9"/>
    <p:sldLayoutId id="2147484191" r:id="rId10"/>
    <p:sldLayoutId id="2147484192" r:id="rId11"/>
    <p:sldLayoutId id="2147484193" r:id="rId12"/>
    <p:sldLayoutId id="2147484194" r:id="rId13"/>
    <p:sldLayoutId id="2147484195" r:id="rId14"/>
    <p:sldLayoutId id="2147484196" r:id="rId15"/>
    <p:sldLayoutId id="214748419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9220" name="4 CuadroTexto"/>
          <p:cNvSpPr txBox="1">
            <a:spLocks noChangeArrowheads="1"/>
          </p:cNvSpPr>
          <p:nvPr/>
        </p:nvSpPr>
        <p:spPr bwMode="auto">
          <a:xfrm>
            <a:off x="1428750" y="2643188"/>
            <a:ext cx="6715125"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3600" dirty="0"/>
              <a:t>TALLER DE SISTEMAS ESTADISTICOS </a:t>
            </a:r>
          </a:p>
          <a:p>
            <a:pPr algn="ctr" eaLnBrk="1" hangingPunct="1"/>
            <a:r>
              <a:rPr lang="es-ES" sz="3600" dirty="0"/>
              <a:t>DAÑOS</a:t>
            </a:r>
          </a:p>
          <a:p>
            <a:pPr algn="ctr" eaLnBrk="1" hangingPunct="1"/>
            <a:endParaRPr lang="es-ES" dirty="0"/>
          </a:p>
          <a:p>
            <a:pPr algn="ctr" eaLnBrk="1" hangingPunct="1"/>
            <a:r>
              <a:rPr lang="es-ES" sz="2400" dirty="0"/>
              <a:t>Diciembre 2018</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22387" y="26064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2800" dirty="0">
                <a:solidFill>
                  <a:srgbClr val="00B0F0"/>
                </a:solidFill>
              </a:rPr>
              <a:t>Siniestros de Terremoto y Huracán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ector 1"/>
          <p:cNvSpPr/>
          <p:nvPr/>
        </p:nvSpPr>
        <p:spPr>
          <a:xfrm>
            <a:off x="5436096" y="1780515"/>
            <a:ext cx="2808312" cy="2520280"/>
          </a:xfrm>
          <a:prstGeom prst="flowChartConnector">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dirty="0"/>
              <a:t>EL MONTO PAGADO SE REPORTA SIN  DESCONTAR DEDUCIBLE</a:t>
            </a:r>
          </a:p>
        </p:txBody>
      </p:sp>
      <p:sp>
        <p:nvSpPr>
          <p:cNvPr id="3" name="Rectángulo 2"/>
          <p:cNvSpPr/>
          <p:nvPr/>
        </p:nvSpPr>
        <p:spPr>
          <a:xfrm>
            <a:off x="692561" y="4653136"/>
            <a:ext cx="6912768" cy="646331"/>
          </a:xfrm>
          <a:prstGeom prst="rect">
            <a:avLst/>
          </a:prstGeom>
        </p:spPr>
        <p:txBody>
          <a:bodyPr wrap="square">
            <a:spAutoFit/>
          </a:bodyPr>
          <a:lstStyle/>
          <a:p>
            <a:pPr lvl="1" indent="-471488" algn="just">
              <a:buClr>
                <a:schemeClr val="bg2">
                  <a:lumMod val="50000"/>
                </a:schemeClr>
              </a:buClr>
            </a:pPr>
            <a:r>
              <a:rPr lang="es-ES" sz="1200" dirty="0">
                <a:solidFill>
                  <a:srgbClr val="C00000"/>
                </a:solidFill>
              </a:rPr>
              <a:t>Nota: </a:t>
            </a:r>
            <a:r>
              <a:rPr lang="es-ES" sz="1200" dirty="0"/>
              <a:t>El Monto Pagado de la tabla de </a:t>
            </a:r>
            <a:r>
              <a:rPr lang="es-ES" sz="1200" i="1" dirty="0"/>
              <a:t>“Resumen” </a:t>
            </a:r>
            <a:r>
              <a:rPr lang="es-ES" sz="1200" dirty="0"/>
              <a:t>del Sistema Sin </a:t>
            </a:r>
            <a:r>
              <a:rPr lang="es-ES" sz="1200" dirty="0" err="1"/>
              <a:t>Terr-Hidro</a:t>
            </a:r>
            <a:r>
              <a:rPr lang="es-ES" sz="1200" dirty="0"/>
              <a:t> podrá ser igual a los Montos Pagados reportados en los SESAS de Terremoto y Riesgos </a:t>
            </a:r>
            <a:r>
              <a:rPr lang="es-ES" sz="1200" dirty="0" err="1"/>
              <a:t>Hidro</a:t>
            </a:r>
            <a:r>
              <a:rPr lang="es-ES" sz="1200" dirty="0"/>
              <a:t> si la cobertura no tiene deducible</a:t>
            </a:r>
          </a:p>
        </p:txBody>
      </p:sp>
      <p:graphicFrame>
        <p:nvGraphicFramePr>
          <p:cNvPr id="8" name="Gráfico 7"/>
          <p:cNvGraphicFramePr>
            <a:graphicFrameLocks/>
          </p:cNvGraphicFramePr>
          <p:nvPr>
            <p:extLst>
              <p:ext uri="{D42A27DB-BD31-4B8C-83A1-F6EECF244321}">
                <p14:modId xmlns:p14="http://schemas.microsoft.com/office/powerpoint/2010/main" val="1913467471"/>
              </p:ext>
            </p:extLst>
          </p:nvPr>
        </p:nvGraphicFramePr>
        <p:xfrm>
          <a:off x="553565" y="1412776"/>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66103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Siniestros de Terremoto y Huracán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a:spLocks noChangeArrowheads="1"/>
          </p:cNvSpPr>
          <p:nvPr/>
        </p:nvSpPr>
        <p:spPr bwMode="auto">
          <a:xfrm>
            <a:off x="323528" y="1052736"/>
            <a:ext cx="4536504" cy="309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1600" dirty="0">
                <a:solidFill>
                  <a:srgbClr val="FF0000"/>
                </a:solidFill>
              </a:rPr>
              <a:t>Valor Asegurable Pólizas del Año</a:t>
            </a:r>
          </a:p>
          <a:p>
            <a:pPr algn="just"/>
            <a:endParaRPr lang="es-MX" sz="1600" dirty="0"/>
          </a:p>
          <a:p>
            <a:pPr marL="285750" indent="-285750" algn="just">
              <a:buClr>
                <a:schemeClr val="bg2">
                  <a:lumMod val="50000"/>
                </a:schemeClr>
              </a:buClr>
              <a:buFont typeface="Wingdings" panose="05000000000000000000" pitchFamily="2" charset="2"/>
              <a:buChar char="ü"/>
            </a:pPr>
            <a:r>
              <a:rPr lang="es-ES" sz="1300" dirty="0"/>
              <a:t>Se validará la variable del Valor Asegurable Pólizas del Año coincida con lo reportado en los Valores Totales de los Sistemas Estadísticos de Terremoto y Riesgos Hidrometeorológicos</a:t>
            </a:r>
          </a:p>
          <a:p>
            <a:pPr algn="just">
              <a:buClr>
                <a:schemeClr val="bg2">
                  <a:lumMod val="50000"/>
                </a:schemeClr>
              </a:buClr>
            </a:pPr>
            <a:endParaRPr lang="es-ES" sz="1300" dirty="0"/>
          </a:p>
          <a:p>
            <a:pPr algn="just">
              <a:buClr>
                <a:schemeClr val="bg2">
                  <a:lumMod val="50000"/>
                </a:schemeClr>
              </a:buClr>
            </a:pPr>
            <a:r>
              <a:rPr lang="es-ES" sz="1300" dirty="0"/>
              <a:t>    Valor Asegurable</a:t>
            </a:r>
          </a:p>
          <a:p>
            <a:pPr algn="just">
              <a:buClr>
                <a:schemeClr val="bg2">
                  <a:lumMod val="50000"/>
                </a:schemeClr>
              </a:buClr>
            </a:pPr>
            <a:r>
              <a:rPr lang="es-ES" sz="1300" dirty="0"/>
              <a:t>             = </a:t>
            </a:r>
          </a:p>
          <a:p>
            <a:pPr marL="177800" lvl="1" indent="0" algn="just">
              <a:spcBef>
                <a:spcPts val="600"/>
              </a:spcBef>
              <a:buClr>
                <a:schemeClr val="bg2">
                  <a:lumMod val="50000"/>
                </a:schemeClr>
              </a:buClr>
            </a:pPr>
            <a:r>
              <a:rPr lang="es-ES" sz="1300" dirty="0"/>
              <a:t>Valor Total Edificios</a:t>
            </a:r>
          </a:p>
          <a:p>
            <a:pPr marL="177800" lvl="1" indent="0" algn="just">
              <a:spcBef>
                <a:spcPts val="600"/>
              </a:spcBef>
              <a:buClr>
                <a:schemeClr val="bg2">
                  <a:lumMod val="50000"/>
                </a:schemeClr>
              </a:buClr>
            </a:pPr>
            <a:r>
              <a:rPr lang="es-ES" sz="1300" dirty="0"/>
              <a:t> + Valor Total Contenidos</a:t>
            </a:r>
          </a:p>
          <a:p>
            <a:pPr marL="177800" lvl="1" indent="0" algn="just">
              <a:spcBef>
                <a:spcPts val="600"/>
              </a:spcBef>
              <a:buClr>
                <a:schemeClr val="bg2">
                  <a:lumMod val="50000"/>
                </a:schemeClr>
              </a:buClr>
            </a:pPr>
            <a:r>
              <a:rPr lang="es-ES" sz="1300" dirty="0"/>
              <a:t> + Valor Total Perdidas Consecuenciales </a:t>
            </a:r>
          </a:p>
          <a:p>
            <a:pPr marL="177800" lvl="1" indent="0" algn="just">
              <a:spcBef>
                <a:spcPts val="600"/>
              </a:spcBef>
              <a:buClr>
                <a:schemeClr val="bg2">
                  <a:lumMod val="50000"/>
                </a:schemeClr>
              </a:buClr>
            </a:pPr>
            <a:r>
              <a:rPr lang="es-ES" sz="1300" dirty="0"/>
              <a:t>+ Valor Total Bienes Convenio Expreso</a:t>
            </a:r>
          </a:p>
        </p:txBody>
      </p:sp>
      <p:graphicFrame>
        <p:nvGraphicFramePr>
          <p:cNvPr id="8" name="Gráfico 7"/>
          <p:cNvGraphicFramePr>
            <a:graphicFrameLocks/>
          </p:cNvGraphicFramePr>
          <p:nvPr>
            <p:extLst>
              <p:ext uri="{D42A27DB-BD31-4B8C-83A1-F6EECF244321}">
                <p14:modId xmlns:p14="http://schemas.microsoft.com/office/powerpoint/2010/main" val="778103653"/>
              </p:ext>
            </p:extLst>
          </p:nvPr>
        </p:nvGraphicFramePr>
        <p:xfrm>
          <a:off x="4283968" y="2565033"/>
          <a:ext cx="4572000" cy="4052888"/>
        </p:xfrm>
        <a:graphic>
          <a:graphicData uri="http://schemas.openxmlformats.org/drawingml/2006/chart">
            <c:chart xmlns:c="http://schemas.openxmlformats.org/drawingml/2006/chart" xmlns:r="http://schemas.openxmlformats.org/officeDocument/2006/relationships" r:id="rId2"/>
          </a:graphicData>
        </a:graphic>
      </p:graphicFrame>
      <p:sp>
        <p:nvSpPr>
          <p:cNvPr id="9" name="8 CuadroTexto"/>
          <p:cNvSpPr txBox="1">
            <a:spLocks noChangeArrowheads="1"/>
          </p:cNvSpPr>
          <p:nvPr/>
        </p:nvSpPr>
        <p:spPr bwMode="auto">
          <a:xfrm>
            <a:off x="277602" y="4221088"/>
            <a:ext cx="3862350"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MX" sz="1400" b="1" dirty="0">
                <a:solidFill>
                  <a:srgbClr val="FF0000"/>
                </a:solidFill>
              </a:rPr>
              <a:t>Notas:</a:t>
            </a:r>
          </a:p>
          <a:p>
            <a:pPr eaLnBrk="1" hangingPunct="1"/>
            <a:endParaRPr lang="es-MX" sz="1400" b="1" dirty="0">
              <a:solidFill>
                <a:srgbClr val="FF0000"/>
              </a:solidFill>
            </a:endParaRPr>
          </a:p>
          <a:p>
            <a:pPr marL="285750" indent="-285750" algn="just" eaLnBrk="1" hangingPunct="1">
              <a:buFont typeface="Wingdings" panose="05000000000000000000" pitchFamily="2" charset="2"/>
              <a:buChar char="ü"/>
            </a:pPr>
            <a:r>
              <a:rPr lang="es-MX" sz="1200" dirty="0"/>
              <a:t>Para esta validación solo se considerarán las pólizas que iniciaron vigencia en el ejercicio de reporte y estuvieron expuestos por lo menos un </a:t>
            </a:r>
            <a:r>
              <a:rPr lang="es-MX" sz="1200" dirty="0" err="1"/>
              <a:t>dia</a:t>
            </a:r>
            <a:r>
              <a:rPr lang="es-MX" sz="1200" dirty="0"/>
              <a:t> en el año</a:t>
            </a:r>
          </a:p>
          <a:p>
            <a:pPr marL="285750" indent="-285750" algn="just" eaLnBrk="1" hangingPunct="1">
              <a:buFont typeface="Wingdings" panose="05000000000000000000" pitchFamily="2" charset="2"/>
              <a:buChar char="ü"/>
            </a:pPr>
            <a:endParaRPr lang="es-MX" sz="1200" dirty="0"/>
          </a:p>
          <a:p>
            <a:pPr marL="285750" indent="-285750" algn="just" eaLnBrk="1" hangingPunct="1">
              <a:buFont typeface="Wingdings" panose="05000000000000000000" pitchFamily="2" charset="2"/>
              <a:buChar char="ü"/>
            </a:pPr>
            <a:r>
              <a:rPr lang="es-MX" sz="1200" dirty="0"/>
              <a:t>Esta comparación solo se realizarán con los Valores de los Bienes que hayan registrado un pago en el  ejercicio</a:t>
            </a:r>
          </a:p>
        </p:txBody>
      </p:sp>
    </p:spTree>
    <p:extLst>
      <p:ext uri="{BB962C8B-B14F-4D97-AF65-F5344CB8AC3E}">
        <p14:creationId xmlns:p14="http://schemas.microsoft.com/office/powerpoint/2010/main" val="2226222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7"/>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7" grpId="0" autoUpdateAnimBg="0"/>
      <p:bldP spid="9"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4 CuadroTexto"/>
          <p:cNvSpPr txBox="1">
            <a:spLocks noChangeArrowheads="1"/>
          </p:cNvSpPr>
          <p:nvPr/>
        </p:nvSpPr>
        <p:spPr bwMode="auto">
          <a:xfrm>
            <a:off x="611560" y="476672"/>
            <a:ext cx="8001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s-ES" sz="2000" dirty="0">
                <a:solidFill>
                  <a:schemeClr val="accent1">
                    <a:lumMod val="75000"/>
                  </a:schemeClr>
                </a:solidFill>
              </a:rPr>
              <a:t>Validaciones Contables</a:t>
            </a:r>
          </a:p>
        </p:txBody>
      </p:sp>
      <p:sp>
        <p:nvSpPr>
          <p:cNvPr id="7" name="4 CuadroTexto"/>
          <p:cNvSpPr txBox="1">
            <a:spLocks noChangeArrowheads="1"/>
          </p:cNvSpPr>
          <p:nvPr/>
        </p:nvSpPr>
        <p:spPr bwMode="auto">
          <a:xfrm>
            <a:off x="827584" y="1555552"/>
            <a:ext cx="568863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s-MX" b="1" dirty="0">
                <a:solidFill>
                  <a:srgbClr val="0070C0"/>
                </a:solidFill>
              </a:rPr>
              <a:t>Notas</a:t>
            </a:r>
          </a:p>
          <a:p>
            <a:pPr algn="just" eaLnBrk="1" hangingPunct="1"/>
            <a:endParaRPr lang="es-MX" dirty="0"/>
          </a:p>
          <a:p>
            <a:pPr marL="342900" indent="-342900" algn="just" eaLnBrk="1" hangingPunct="1">
              <a:buAutoNum type="arabicParenR"/>
            </a:pPr>
            <a:r>
              <a:rPr lang="es-MX" dirty="0"/>
              <a:t>Los salvamentos, recuperaciones de tercero y el monto recuperado de reaseguro, en RR7 se registran con signo negativo.</a:t>
            </a:r>
          </a:p>
          <a:p>
            <a:pPr marL="342900" indent="-342900" algn="just" eaLnBrk="1" hangingPunct="1">
              <a:buAutoNum type="arabicParenR"/>
            </a:pPr>
            <a:endParaRPr lang="es-MX" dirty="0"/>
          </a:p>
          <a:p>
            <a:pPr marL="342900" indent="-342900" algn="just" eaLnBrk="1" hangingPunct="1">
              <a:buAutoNum type="arabicParenR"/>
            </a:pPr>
            <a:r>
              <a:rPr lang="es-MX" dirty="0"/>
              <a:t>Los salvamentos, recuperaciones de tercero y el monto recuperado de reaseguro reportados en la información estadística, deben de coincidir con lo registrado en RR7 pero con signo contrario.</a:t>
            </a:r>
          </a:p>
        </p:txBody>
      </p:sp>
    </p:spTree>
    <p:extLst>
      <p:ext uri="{BB962C8B-B14F-4D97-AF65-F5344CB8AC3E}">
        <p14:creationId xmlns:p14="http://schemas.microsoft.com/office/powerpoint/2010/main" val="3411720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nodeType="after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0"/>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P spid="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Daños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4 CuadroTexto"/>
          <p:cNvSpPr txBox="1">
            <a:spLocks noChangeArrowheads="1"/>
          </p:cNvSpPr>
          <p:nvPr/>
        </p:nvSpPr>
        <p:spPr bwMode="auto">
          <a:xfrm>
            <a:off x="717134" y="1340768"/>
            <a:ext cx="63053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3F92D1"/>
                </a:solidFill>
              </a:rPr>
              <a:t>Prima Devengada</a:t>
            </a:r>
            <a:endParaRPr lang="es-MX" sz="1600" b="1" dirty="0">
              <a:solidFill>
                <a:srgbClr val="3F92D1"/>
              </a:solidFill>
            </a:endParaRPr>
          </a:p>
        </p:txBody>
      </p:sp>
      <p:sp>
        <p:nvSpPr>
          <p:cNvPr id="9" name="4 CuadroTexto"/>
          <p:cNvSpPr txBox="1">
            <a:spLocks noChangeArrowheads="1"/>
          </p:cNvSpPr>
          <p:nvPr/>
        </p:nvSpPr>
        <p:spPr bwMode="auto">
          <a:xfrm>
            <a:off x="717134" y="1844824"/>
            <a:ext cx="655272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dirty="0"/>
              <a:t>Si el Estatus es cancelado desde origen y la Moneda es nacional entonces la Prima Devengada es igual a cero.</a:t>
            </a:r>
          </a:p>
        </p:txBody>
      </p:sp>
      <p:sp>
        <p:nvSpPr>
          <p:cNvPr id="6" name="4 CuadroTexto"/>
          <p:cNvSpPr txBox="1">
            <a:spLocks noChangeArrowheads="1"/>
          </p:cNvSpPr>
          <p:nvPr/>
        </p:nvSpPr>
        <p:spPr bwMode="auto">
          <a:xfrm>
            <a:off x="683568" y="2844225"/>
            <a:ext cx="63053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3F92D1"/>
                </a:solidFill>
              </a:rPr>
              <a:t>Monto Pagado</a:t>
            </a:r>
            <a:endParaRPr lang="es-MX" sz="1600" b="1" dirty="0">
              <a:solidFill>
                <a:srgbClr val="3F92D1"/>
              </a:solidFill>
            </a:endParaRPr>
          </a:p>
        </p:txBody>
      </p:sp>
      <p:sp>
        <p:nvSpPr>
          <p:cNvPr id="7" name="4 CuadroTexto"/>
          <p:cNvSpPr txBox="1">
            <a:spLocks noChangeArrowheads="1"/>
          </p:cNvSpPr>
          <p:nvPr/>
        </p:nvSpPr>
        <p:spPr bwMode="auto">
          <a:xfrm>
            <a:off x="683568" y="3348281"/>
            <a:ext cx="6552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dirty="0"/>
              <a:t>Si el Monto Pagado es menor a cero entonces la Fecha de Reclamación del Siniestro es anterior al Año de Reporte o la Moneda es diferente de nacional</a:t>
            </a:r>
          </a:p>
        </p:txBody>
      </p:sp>
    </p:spTree>
    <p:extLst>
      <p:ext uri="{BB962C8B-B14F-4D97-AF65-F5344CB8AC3E}">
        <p14:creationId xmlns:p14="http://schemas.microsoft.com/office/powerpoint/2010/main" val="39975677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2"/>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6"/>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12" grpId="0" autoUpdateAnimBg="0"/>
      <p:bldP spid="9" grpId="0" autoUpdateAnimBg="0"/>
      <p:bldP spid="6" grpId="0" autoUpdateAnimBg="0"/>
      <p:bldP spid="7"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Daños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4 CuadroTexto"/>
          <p:cNvSpPr txBox="1">
            <a:spLocks noChangeArrowheads="1"/>
          </p:cNvSpPr>
          <p:nvPr/>
        </p:nvSpPr>
        <p:spPr bwMode="auto">
          <a:xfrm>
            <a:off x="870154" y="1404150"/>
            <a:ext cx="63053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3F92D1"/>
                </a:solidFill>
              </a:rPr>
              <a:t>Número de Siniestro</a:t>
            </a:r>
            <a:endParaRPr lang="es-MX" sz="1600" b="1" dirty="0">
              <a:solidFill>
                <a:srgbClr val="3F92D1"/>
              </a:solidFill>
            </a:endParaRPr>
          </a:p>
        </p:txBody>
      </p:sp>
      <p:sp>
        <p:nvSpPr>
          <p:cNvPr id="9" name="4 CuadroTexto"/>
          <p:cNvSpPr txBox="1">
            <a:spLocks noChangeArrowheads="1"/>
          </p:cNvSpPr>
          <p:nvPr/>
        </p:nvSpPr>
        <p:spPr bwMode="auto">
          <a:xfrm>
            <a:off x="717134" y="1844824"/>
            <a:ext cx="655272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1600" dirty="0"/>
              <a:t>Si el la Fecha de Reporte del Siniestro es menor al Año de Reporte, se validará que el Número de Siniestro se haya reportado en el Sistema Estadístico en el año en que se reclamo el siniestro.</a:t>
            </a:r>
          </a:p>
          <a:p>
            <a:pPr algn="just"/>
            <a:endParaRPr lang="es-ES" sz="1600" dirty="0"/>
          </a:p>
          <a:p>
            <a:pPr algn="just"/>
            <a:r>
              <a:rPr lang="es-ES" sz="1600" b="1" dirty="0">
                <a:solidFill>
                  <a:srgbClr val="C00000"/>
                </a:solidFill>
              </a:rPr>
              <a:t>Nota:</a:t>
            </a:r>
            <a:r>
              <a:rPr lang="es-ES" sz="1600" dirty="0"/>
              <a:t> Debe existir consistencia en el número de siniestro entre ejercicios.</a:t>
            </a:r>
          </a:p>
        </p:txBody>
      </p:sp>
      <p:sp>
        <p:nvSpPr>
          <p:cNvPr id="8" name="4 CuadroTexto"/>
          <p:cNvSpPr txBox="1">
            <a:spLocks noChangeArrowheads="1"/>
          </p:cNvSpPr>
          <p:nvPr/>
        </p:nvSpPr>
        <p:spPr bwMode="auto">
          <a:xfrm>
            <a:off x="683568" y="3731548"/>
            <a:ext cx="655272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1600" dirty="0"/>
              <a:t>Se validará que si el Número de Siniestro se encuentra en otros años, el Número de Póliza debe coincidir para dicho siniestro</a:t>
            </a:r>
          </a:p>
        </p:txBody>
      </p:sp>
    </p:spTree>
    <p:extLst>
      <p:ext uri="{BB962C8B-B14F-4D97-AF65-F5344CB8AC3E}">
        <p14:creationId xmlns:p14="http://schemas.microsoft.com/office/powerpoint/2010/main" val="168647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2"/>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12" grpId="0" autoUpdateAnimBg="0"/>
      <p:bldP spid="9" grpId="0" autoUpdateAnimBg="0"/>
      <p:bldP spid="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Daños</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4 CuadroTexto"/>
          <p:cNvSpPr txBox="1">
            <a:spLocks noChangeArrowheads="1"/>
          </p:cNvSpPr>
          <p:nvPr/>
        </p:nvSpPr>
        <p:spPr bwMode="auto">
          <a:xfrm>
            <a:off x="717134" y="1340768"/>
            <a:ext cx="63053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3F92D1"/>
                </a:solidFill>
              </a:rPr>
              <a:t>Prima Devengada</a:t>
            </a:r>
            <a:endParaRPr lang="es-MX" sz="1600" b="1" dirty="0">
              <a:solidFill>
                <a:srgbClr val="3F92D1"/>
              </a:solidFill>
            </a:endParaRPr>
          </a:p>
        </p:txBody>
      </p:sp>
      <p:sp>
        <p:nvSpPr>
          <p:cNvPr id="9" name="4 CuadroTexto"/>
          <p:cNvSpPr txBox="1">
            <a:spLocks noChangeArrowheads="1"/>
          </p:cNvSpPr>
          <p:nvPr/>
        </p:nvSpPr>
        <p:spPr bwMode="auto">
          <a:xfrm>
            <a:off x="717134" y="1844824"/>
            <a:ext cx="655272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Font typeface="Wingdings" panose="05000000000000000000" pitchFamily="2" charset="2"/>
              <a:buChar char="ü"/>
            </a:pPr>
            <a:r>
              <a:rPr lang="es-ES" sz="1600" dirty="0"/>
              <a:t>La suma de la Prima Devengada reportada en diferentes ejercicios deberá ser igual a la Prima Emitida</a:t>
            </a:r>
          </a:p>
        </p:txBody>
      </p:sp>
      <p:cxnSp>
        <p:nvCxnSpPr>
          <p:cNvPr id="7" name="6 Conector recto"/>
          <p:cNvCxnSpPr/>
          <p:nvPr/>
        </p:nvCxnSpPr>
        <p:spPr>
          <a:xfrm>
            <a:off x="717134" y="3592761"/>
            <a:ext cx="6735186" cy="0"/>
          </a:xfrm>
          <a:prstGeom prst="line">
            <a:avLst/>
          </a:prstGeom>
          <a:ln w="25400">
            <a:solidFill>
              <a:schemeClr val="accent3">
                <a:lumMod val="75000"/>
              </a:schemeClr>
            </a:solidFill>
          </a:ln>
        </p:spPr>
        <p:style>
          <a:lnRef idx="1">
            <a:schemeClr val="dk1"/>
          </a:lnRef>
          <a:fillRef idx="0">
            <a:schemeClr val="dk1"/>
          </a:fillRef>
          <a:effectRef idx="0">
            <a:schemeClr val="dk1"/>
          </a:effectRef>
          <a:fontRef idx="minor">
            <a:schemeClr val="tx1"/>
          </a:fontRef>
        </p:style>
      </p:cxnSp>
      <p:cxnSp>
        <p:nvCxnSpPr>
          <p:cNvPr id="10" name="9 Conector recto"/>
          <p:cNvCxnSpPr/>
          <p:nvPr/>
        </p:nvCxnSpPr>
        <p:spPr>
          <a:xfrm>
            <a:off x="717134" y="3376737"/>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1" name="10 Conector recto"/>
          <p:cNvCxnSpPr/>
          <p:nvPr/>
        </p:nvCxnSpPr>
        <p:spPr>
          <a:xfrm>
            <a:off x="4139952" y="3376737"/>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3" name="12 Conector recto"/>
          <p:cNvCxnSpPr/>
          <p:nvPr/>
        </p:nvCxnSpPr>
        <p:spPr>
          <a:xfrm>
            <a:off x="7452320" y="3376737"/>
            <a:ext cx="0" cy="360040"/>
          </a:xfrm>
          <a:prstGeom prst="line">
            <a:avLst/>
          </a:prstGeom>
        </p:spPr>
        <p:style>
          <a:lnRef idx="1">
            <a:schemeClr val="dk1"/>
          </a:lnRef>
          <a:fillRef idx="0">
            <a:schemeClr val="dk1"/>
          </a:fillRef>
          <a:effectRef idx="0">
            <a:schemeClr val="dk1"/>
          </a:effectRef>
          <a:fontRef idx="minor">
            <a:schemeClr val="tx1"/>
          </a:fontRef>
        </p:style>
      </p:cxnSp>
      <p:sp>
        <p:nvSpPr>
          <p:cNvPr id="14" name="13 CuadroTexto"/>
          <p:cNvSpPr txBox="1"/>
          <p:nvPr/>
        </p:nvSpPr>
        <p:spPr>
          <a:xfrm>
            <a:off x="4796614" y="3068960"/>
            <a:ext cx="933666" cy="307777"/>
          </a:xfrm>
          <a:prstGeom prst="rect">
            <a:avLst/>
          </a:prstGeom>
          <a:noFill/>
        </p:spPr>
        <p:txBody>
          <a:bodyPr wrap="square" rtlCol="0">
            <a:spAutoFit/>
          </a:bodyPr>
          <a:lstStyle/>
          <a:p>
            <a:pPr algn="ctr"/>
            <a:r>
              <a:rPr lang="es-MX" sz="1400" b="1" dirty="0">
                <a:solidFill>
                  <a:srgbClr val="3F92D1"/>
                </a:solidFill>
              </a:rPr>
              <a:t>2018</a:t>
            </a:r>
          </a:p>
        </p:txBody>
      </p:sp>
      <p:sp>
        <p:nvSpPr>
          <p:cNvPr id="15" name="14 CuadroTexto"/>
          <p:cNvSpPr txBox="1"/>
          <p:nvPr/>
        </p:nvSpPr>
        <p:spPr>
          <a:xfrm>
            <a:off x="2446545" y="3068960"/>
            <a:ext cx="933666" cy="307777"/>
          </a:xfrm>
          <a:prstGeom prst="rect">
            <a:avLst/>
          </a:prstGeom>
          <a:noFill/>
        </p:spPr>
        <p:txBody>
          <a:bodyPr wrap="square" rtlCol="0">
            <a:spAutoFit/>
          </a:bodyPr>
          <a:lstStyle/>
          <a:p>
            <a:pPr algn="ctr"/>
            <a:r>
              <a:rPr lang="es-MX" sz="1400" b="1" dirty="0">
                <a:solidFill>
                  <a:srgbClr val="3F92D1"/>
                </a:solidFill>
              </a:rPr>
              <a:t>2017</a:t>
            </a:r>
          </a:p>
        </p:txBody>
      </p:sp>
      <p:cxnSp>
        <p:nvCxnSpPr>
          <p:cNvPr id="16" name="15 Conector recto"/>
          <p:cNvCxnSpPr/>
          <p:nvPr/>
        </p:nvCxnSpPr>
        <p:spPr>
          <a:xfrm>
            <a:off x="1486478" y="3592761"/>
            <a:ext cx="4237650" cy="0"/>
          </a:xfrm>
          <a:prstGeom prst="line">
            <a:avLst/>
          </a:prstGeom>
          <a:ln w="57150">
            <a:solidFill>
              <a:srgbClr val="C00000"/>
            </a:solidFill>
          </a:ln>
        </p:spPr>
        <p:style>
          <a:lnRef idx="1">
            <a:schemeClr val="dk1"/>
          </a:lnRef>
          <a:fillRef idx="0">
            <a:schemeClr val="dk1"/>
          </a:fillRef>
          <a:effectRef idx="0">
            <a:schemeClr val="dk1"/>
          </a:effectRef>
          <a:fontRef idx="minor">
            <a:schemeClr val="tx1"/>
          </a:fontRef>
        </p:style>
      </p:cxnSp>
      <p:sp>
        <p:nvSpPr>
          <p:cNvPr id="17" name="16 CuadroTexto"/>
          <p:cNvSpPr txBox="1"/>
          <p:nvPr/>
        </p:nvSpPr>
        <p:spPr>
          <a:xfrm>
            <a:off x="792799" y="3790781"/>
            <a:ext cx="1402937" cy="646331"/>
          </a:xfrm>
          <a:prstGeom prst="rect">
            <a:avLst/>
          </a:prstGeom>
          <a:noFill/>
        </p:spPr>
        <p:txBody>
          <a:bodyPr wrap="square" rtlCol="0">
            <a:spAutoFit/>
          </a:bodyPr>
          <a:lstStyle/>
          <a:p>
            <a:pPr algn="ctr"/>
            <a:r>
              <a:rPr lang="es-MX" sz="1200" b="1" dirty="0"/>
              <a:t>Inicio vigencia</a:t>
            </a:r>
          </a:p>
          <a:p>
            <a:pPr algn="ctr"/>
            <a:endParaRPr lang="es-MX" sz="1200" b="1" dirty="0"/>
          </a:p>
          <a:p>
            <a:pPr algn="ctr"/>
            <a:r>
              <a:rPr lang="es-MX" sz="1200" b="1" dirty="0"/>
              <a:t>01/04/2017</a:t>
            </a:r>
          </a:p>
        </p:txBody>
      </p:sp>
      <p:sp>
        <p:nvSpPr>
          <p:cNvPr id="18" name="17 CuadroTexto"/>
          <p:cNvSpPr txBox="1"/>
          <p:nvPr/>
        </p:nvSpPr>
        <p:spPr>
          <a:xfrm>
            <a:off x="5444670" y="3701952"/>
            <a:ext cx="1071546" cy="830997"/>
          </a:xfrm>
          <a:prstGeom prst="rect">
            <a:avLst/>
          </a:prstGeom>
          <a:noFill/>
        </p:spPr>
        <p:txBody>
          <a:bodyPr wrap="square" rtlCol="0">
            <a:spAutoFit/>
          </a:bodyPr>
          <a:lstStyle/>
          <a:p>
            <a:pPr algn="ctr"/>
            <a:r>
              <a:rPr lang="es-MX" sz="1200" b="1" dirty="0"/>
              <a:t>Fin</a:t>
            </a:r>
          </a:p>
          <a:p>
            <a:pPr algn="ctr"/>
            <a:r>
              <a:rPr lang="es-MX" sz="1200" b="1" dirty="0"/>
              <a:t>Vigencia</a:t>
            </a:r>
          </a:p>
          <a:p>
            <a:pPr algn="ctr"/>
            <a:endParaRPr lang="es-MX" sz="1200" b="1" dirty="0"/>
          </a:p>
          <a:p>
            <a:pPr algn="ctr"/>
            <a:r>
              <a:rPr lang="es-MX" sz="1200" b="1" dirty="0"/>
              <a:t>30/03/2018</a:t>
            </a:r>
          </a:p>
        </p:txBody>
      </p:sp>
      <p:sp>
        <p:nvSpPr>
          <p:cNvPr id="19" name="18 CuadroTexto"/>
          <p:cNvSpPr txBox="1"/>
          <p:nvPr/>
        </p:nvSpPr>
        <p:spPr>
          <a:xfrm>
            <a:off x="2630222" y="3717032"/>
            <a:ext cx="933666" cy="276999"/>
          </a:xfrm>
          <a:prstGeom prst="rect">
            <a:avLst/>
          </a:prstGeom>
          <a:noFill/>
        </p:spPr>
        <p:txBody>
          <a:bodyPr wrap="square" rtlCol="0">
            <a:spAutoFit/>
          </a:bodyPr>
          <a:lstStyle/>
          <a:p>
            <a:pPr algn="ctr"/>
            <a:r>
              <a:rPr lang="es-MX" sz="1200" b="1" dirty="0"/>
              <a:t>30,137</a:t>
            </a:r>
          </a:p>
        </p:txBody>
      </p:sp>
      <p:sp>
        <p:nvSpPr>
          <p:cNvPr id="20" name="19 CuadroTexto"/>
          <p:cNvSpPr txBox="1"/>
          <p:nvPr/>
        </p:nvSpPr>
        <p:spPr>
          <a:xfrm>
            <a:off x="4358414" y="3728065"/>
            <a:ext cx="933666" cy="276999"/>
          </a:xfrm>
          <a:prstGeom prst="rect">
            <a:avLst/>
          </a:prstGeom>
          <a:noFill/>
        </p:spPr>
        <p:txBody>
          <a:bodyPr wrap="square" rtlCol="0">
            <a:spAutoFit/>
          </a:bodyPr>
          <a:lstStyle/>
          <a:p>
            <a:pPr algn="ctr"/>
            <a:r>
              <a:rPr lang="es-MX" sz="1200" b="1" dirty="0"/>
              <a:t>9,863</a:t>
            </a:r>
          </a:p>
        </p:txBody>
      </p:sp>
      <p:sp>
        <p:nvSpPr>
          <p:cNvPr id="21" name="20 CuadroTexto"/>
          <p:cNvSpPr txBox="1"/>
          <p:nvPr/>
        </p:nvSpPr>
        <p:spPr>
          <a:xfrm>
            <a:off x="2521249" y="4284814"/>
            <a:ext cx="1176533" cy="461665"/>
          </a:xfrm>
          <a:prstGeom prst="rect">
            <a:avLst/>
          </a:prstGeom>
          <a:noFill/>
        </p:spPr>
        <p:txBody>
          <a:bodyPr wrap="square" rtlCol="0">
            <a:spAutoFit/>
          </a:bodyPr>
          <a:lstStyle/>
          <a:p>
            <a:pPr algn="ctr"/>
            <a:r>
              <a:rPr lang="es-MX" sz="1200" b="1" dirty="0">
                <a:solidFill>
                  <a:srgbClr val="3F92D1"/>
                </a:solidFill>
              </a:rPr>
              <a:t>Prima Devengada</a:t>
            </a:r>
          </a:p>
        </p:txBody>
      </p:sp>
      <p:cxnSp>
        <p:nvCxnSpPr>
          <p:cNvPr id="22" name="21 Conector recto de flecha"/>
          <p:cNvCxnSpPr>
            <a:stCxn id="21" idx="0"/>
          </p:cNvCxnSpPr>
          <p:nvPr/>
        </p:nvCxnSpPr>
        <p:spPr>
          <a:xfrm flipV="1">
            <a:off x="3109516" y="3918098"/>
            <a:ext cx="0" cy="36671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22 CuadroTexto"/>
          <p:cNvSpPr txBox="1"/>
          <p:nvPr/>
        </p:nvSpPr>
        <p:spPr>
          <a:xfrm>
            <a:off x="4334009" y="4319809"/>
            <a:ext cx="1102087" cy="461665"/>
          </a:xfrm>
          <a:prstGeom prst="rect">
            <a:avLst/>
          </a:prstGeom>
          <a:noFill/>
        </p:spPr>
        <p:txBody>
          <a:bodyPr wrap="square" rtlCol="0">
            <a:spAutoFit/>
          </a:bodyPr>
          <a:lstStyle/>
          <a:p>
            <a:pPr algn="ctr"/>
            <a:r>
              <a:rPr lang="es-MX" sz="1200" b="1" dirty="0">
                <a:solidFill>
                  <a:srgbClr val="3F92D1"/>
                </a:solidFill>
              </a:rPr>
              <a:t>Prima Devengada</a:t>
            </a:r>
          </a:p>
        </p:txBody>
      </p:sp>
      <p:cxnSp>
        <p:nvCxnSpPr>
          <p:cNvPr id="24" name="23 Conector recto de flecha"/>
          <p:cNvCxnSpPr>
            <a:stCxn id="23" idx="0"/>
          </p:cNvCxnSpPr>
          <p:nvPr/>
        </p:nvCxnSpPr>
        <p:spPr>
          <a:xfrm flipV="1">
            <a:off x="4885053" y="3972839"/>
            <a:ext cx="0" cy="34697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4 CuadroTexto"/>
          <p:cNvSpPr txBox="1">
            <a:spLocks noChangeArrowheads="1"/>
          </p:cNvSpPr>
          <p:nvPr/>
        </p:nvSpPr>
        <p:spPr bwMode="auto">
          <a:xfrm>
            <a:off x="717134" y="5157192"/>
            <a:ext cx="65527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400" dirty="0">
                <a:solidFill>
                  <a:srgbClr val="C00000"/>
                </a:solidFill>
              </a:rPr>
              <a:t>Prima Devengada 2017  = </a:t>
            </a:r>
            <a:r>
              <a:rPr lang="es-ES" sz="1400" dirty="0"/>
              <a:t>30,137</a:t>
            </a:r>
          </a:p>
        </p:txBody>
      </p:sp>
      <p:sp>
        <p:nvSpPr>
          <p:cNvPr id="26" name="4 CuadroTexto"/>
          <p:cNvSpPr txBox="1">
            <a:spLocks noChangeArrowheads="1"/>
          </p:cNvSpPr>
          <p:nvPr/>
        </p:nvSpPr>
        <p:spPr bwMode="auto">
          <a:xfrm>
            <a:off x="683568" y="5517232"/>
            <a:ext cx="65527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400" dirty="0">
                <a:solidFill>
                  <a:srgbClr val="C00000"/>
                </a:solidFill>
              </a:rPr>
              <a:t>Prima Devengada 2018 = </a:t>
            </a:r>
            <a:r>
              <a:rPr lang="es-ES" sz="1400" dirty="0"/>
              <a:t>9,863</a:t>
            </a:r>
          </a:p>
        </p:txBody>
      </p:sp>
      <p:sp>
        <p:nvSpPr>
          <p:cNvPr id="27" name="26 CuadroTexto"/>
          <p:cNvSpPr txBox="1"/>
          <p:nvPr/>
        </p:nvSpPr>
        <p:spPr>
          <a:xfrm>
            <a:off x="2987824" y="2689175"/>
            <a:ext cx="2461804" cy="307777"/>
          </a:xfrm>
          <a:prstGeom prst="rect">
            <a:avLst/>
          </a:prstGeom>
          <a:noFill/>
        </p:spPr>
        <p:txBody>
          <a:bodyPr wrap="square" rtlCol="0">
            <a:spAutoFit/>
          </a:bodyPr>
          <a:lstStyle/>
          <a:p>
            <a:pPr algn="ctr"/>
            <a:r>
              <a:rPr lang="es-MX" sz="1400" b="1" dirty="0">
                <a:solidFill>
                  <a:srgbClr val="C00000"/>
                </a:solidFill>
              </a:rPr>
              <a:t>Prima Emitida </a:t>
            </a:r>
            <a:r>
              <a:rPr lang="es-MX" sz="1400" b="1" dirty="0"/>
              <a:t>= 40,000</a:t>
            </a:r>
          </a:p>
        </p:txBody>
      </p:sp>
      <p:sp>
        <p:nvSpPr>
          <p:cNvPr id="30" name="4 CuadroTexto"/>
          <p:cNvSpPr txBox="1">
            <a:spLocks noChangeArrowheads="1"/>
          </p:cNvSpPr>
          <p:nvPr/>
        </p:nvSpPr>
        <p:spPr bwMode="auto">
          <a:xfrm>
            <a:off x="683568" y="6001543"/>
            <a:ext cx="65527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400" dirty="0">
                <a:solidFill>
                  <a:srgbClr val="C00000"/>
                </a:solidFill>
              </a:rPr>
              <a:t>Prima Devengada 2017 + Prima Devengada 2018  = </a:t>
            </a:r>
            <a:r>
              <a:rPr lang="es-ES" sz="1400" dirty="0"/>
              <a:t>Prima Emitida</a:t>
            </a:r>
          </a:p>
        </p:txBody>
      </p:sp>
    </p:spTree>
    <p:extLst>
      <p:ext uri="{BB962C8B-B14F-4D97-AF65-F5344CB8AC3E}">
        <p14:creationId xmlns:p14="http://schemas.microsoft.com/office/powerpoint/2010/main" val="20023629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2"/>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25"/>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26"/>
                                        </p:tgtEl>
                                        <p:attrNameLst>
                                          <p:attrName>style.visibility</p:attrName>
                                        </p:attrNameLst>
                                      </p:cBhvr>
                                      <p:to>
                                        <p:strVal val="visible"/>
                                      </p:to>
                                    </p:set>
                                  </p:childTnLst>
                                </p:cTn>
                              </p:par>
                            </p:childTnLst>
                          </p:cTn>
                        </p:par>
                        <p:par>
                          <p:cTn id="23" fill="hold">
                            <p:stCondLst>
                              <p:cond delay="3000"/>
                            </p:stCondLst>
                            <p:childTnLst>
                              <p:par>
                                <p:cTn id="24" presetID="1" presetClass="entr" presetSubtype="0" fill="hold" grpId="0" nodeType="afterEffect">
                                  <p:stCondLst>
                                    <p:cond delay="0"/>
                                  </p:stCondLst>
                                  <p:childTnLst>
                                    <p:set>
                                      <p:cBhvr>
                                        <p:cTn id="25"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12" grpId="0" autoUpdateAnimBg="0"/>
      <p:bldP spid="9" grpId="0" autoUpdateAnimBg="0"/>
      <p:bldP spid="25" grpId="0" autoUpdateAnimBg="0"/>
      <p:bldP spid="26" grpId="0" autoUpdateAnimBg="0"/>
      <p:bldP spid="3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Incendio, Terremoto y Riesgos </a:t>
            </a:r>
            <a:r>
              <a:rPr lang="es-MX" sz="2800" dirty="0" err="1">
                <a:latin typeface="Calibri" pitchFamily="34" charset="0"/>
              </a:rPr>
              <a:t>Hidro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4 CuadroTexto"/>
          <p:cNvSpPr txBox="1">
            <a:spLocks noChangeArrowheads="1"/>
          </p:cNvSpPr>
          <p:nvPr/>
        </p:nvSpPr>
        <p:spPr bwMode="auto">
          <a:xfrm>
            <a:off x="717134" y="1340768"/>
            <a:ext cx="63053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3F92D1"/>
                </a:solidFill>
              </a:rPr>
              <a:t>Tipo de Bien</a:t>
            </a:r>
            <a:endParaRPr lang="es-MX" sz="1600" b="1" dirty="0">
              <a:solidFill>
                <a:srgbClr val="3F92D1"/>
              </a:solidFill>
            </a:endParaRPr>
          </a:p>
        </p:txBody>
      </p:sp>
      <p:sp>
        <p:nvSpPr>
          <p:cNvPr id="9" name="4 CuadroTexto"/>
          <p:cNvSpPr txBox="1">
            <a:spLocks noChangeArrowheads="1"/>
          </p:cNvSpPr>
          <p:nvPr/>
        </p:nvSpPr>
        <p:spPr bwMode="auto">
          <a:xfrm>
            <a:off x="717134" y="1844824"/>
            <a:ext cx="6552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dirty="0"/>
              <a:t>En el caso que en la tabla de </a:t>
            </a:r>
            <a:r>
              <a:rPr lang="es-ES" sz="1600" dirty="0">
                <a:solidFill>
                  <a:srgbClr val="C00000"/>
                </a:solidFill>
              </a:rPr>
              <a:t>Emisión</a:t>
            </a:r>
            <a:r>
              <a:rPr lang="es-ES" sz="1600" dirty="0"/>
              <a:t> se haya utilizado la opción de otros para la variable Tipo de Bien, se tendrá que desglosar o detallar los registros por cada Tipo de Bien en la tabla de </a:t>
            </a:r>
            <a:r>
              <a:rPr lang="es-ES" sz="1600" dirty="0">
                <a:solidFill>
                  <a:srgbClr val="C00000"/>
                </a:solidFill>
              </a:rPr>
              <a:t>Siniestros</a:t>
            </a:r>
            <a:r>
              <a:rPr lang="es-ES" sz="1600" dirty="0"/>
              <a:t>.</a:t>
            </a:r>
          </a:p>
        </p:txBody>
      </p:sp>
      <p:sp>
        <p:nvSpPr>
          <p:cNvPr id="30" name="4 CuadroTexto"/>
          <p:cNvSpPr txBox="1">
            <a:spLocks noChangeArrowheads="1"/>
          </p:cNvSpPr>
          <p:nvPr/>
        </p:nvSpPr>
        <p:spPr bwMode="auto">
          <a:xfrm>
            <a:off x="683568" y="3212976"/>
            <a:ext cx="266429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C00000"/>
                </a:solidFill>
              </a:rPr>
              <a:t>Tabla Emisión</a:t>
            </a:r>
          </a:p>
          <a:p>
            <a:pPr algn="just"/>
            <a:endParaRPr lang="es-ES" sz="1600" dirty="0"/>
          </a:p>
          <a:p>
            <a:pPr algn="just"/>
            <a:r>
              <a:rPr lang="es-ES" sz="1600" dirty="0"/>
              <a:t>Tipo de Bien  = “Otros”</a:t>
            </a:r>
          </a:p>
        </p:txBody>
      </p:sp>
      <p:sp>
        <p:nvSpPr>
          <p:cNvPr id="31" name="4 CuadroTexto"/>
          <p:cNvSpPr txBox="1">
            <a:spLocks noChangeArrowheads="1"/>
          </p:cNvSpPr>
          <p:nvPr/>
        </p:nvSpPr>
        <p:spPr bwMode="auto">
          <a:xfrm>
            <a:off x="3995936" y="3140968"/>
            <a:ext cx="4005064"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C00000"/>
                </a:solidFill>
              </a:rPr>
              <a:t>Tabla Siniestros</a:t>
            </a:r>
          </a:p>
          <a:p>
            <a:pPr algn="just"/>
            <a:endParaRPr lang="es-ES" sz="1600" dirty="0"/>
          </a:p>
          <a:p>
            <a:pPr algn="just"/>
            <a:r>
              <a:rPr lang="es-ES" sz="1600" dirty="0"/>
              <a:t>Tipo de Bien  = Edificios</a:t>
            </a:r>
          </a:p>
          <a:p>
            <a:pPr algn="just"/>
            <a:endParaRPr lang="es-ES" sz="1600" dirty="0"/>
          </a:p>
          <a:p>
            <a:pPr algn="just"/>
            <a:r>
              <a:rPr lang="es-ES" sz="1600" dirty="0"/>
              <a:t>Tipo de Bien  = Contenidos</a:t>
            </a:r>
          </a:p>
          <a:p>
            <a:pPr algn="just"/>
            <a:endParaRPr lang="es-ES" sz="1600" dirty="0"/>
          </a:p>
          <a:p>
            <a:pPr algn="just"/>
            <a:r>
              <a:rPr lang="es-ES" sz="1600" dirty="0"/>
              <a:t>Tipo de Bien  = Existencias</a:t>
            </a:r>
          </a:p>
          <a:p>
            <a:pPr algn="just"/>
            <a:endParaRPr lang="es-ES" sz="1600" dirty="0"/>
          </a:p>
          <a:p>
            <a:pPr algn="just"/>
            <a:r>
              <a:rPr lang="es-ES" sz="1600" dirty="0"/>
              <a:t>Tipo de Bien  = Pérdidas consecuenciales</a:t>
            </a:r>
          </a:p>
        </p:txBody>
      </p:sp>
    </p:spTree>
    <p:extLst>
      <p:ext uri="{BB962C8B-B14F-4D97-AF65-F5344CB8AC3E}">
        <p14:creationId xmlns:p14="http://schemas.microsoft.com/office/powerpoint/2010/main" val="3205369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2"/>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30"/>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12" grpId="0" autoUpdateAnimBg="0"/>
      <p:bldP spid="9" grpId="0" autoUpdateAnimBg="0"/>
      <p:bldP spid="30" grpId="0" autoUpdateAnimBg="0"/>
      <p:bldP spid="3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Incendio, Terremoto y Riesgos </a:t>
            </a:r>
            <a:r>
              <a:rPr lang="es-MX" sz="2800" dirty="0" err="1">
                <a:latin typeface="Calibri" pitchFamily="34" charset="0"/>
              </a:rPr>
              <a:t>Hidro</a:t>
            </a:r>
            <a:endParaRPr lang="es-MX" sz="2800" dirty="0">
              <a:latin typeface="Calibri" pitchFamily="34" charset="0"/>
            </a:endParaRP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4 CuadroTexto"/>
          <p:cNvSpPr txBox="1">
            <a:spLocks noChangeArrowheads="1"/>
          </p:cNvSpPr>
          <p:nvPr/>
        </p:nvSpPr>
        <p:spPr bwMode="auto">
          <a:xfrm>
            <a:off x="717134" y="1340768"/>
            <a:ext cx="63053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3F92D1"/>
                </a:solidFill>
              </a:rPr>
              <a:t>Tipo de Bien</a:t>
            </a:r>
            <a:endParaRPr lang="es-MX" sz="1600" b="1" dirty="0">
              <a:solidFill>
                <a:srgbClr val="3F92D1"/>
              </a:solidFill>
            </a:endParaRPr>
          </a:p>
        </p:txBody>
      </p:sp>
      <p:sp>
        <p:nvSpPr>
          <p:cNvPr id="9" name="4 CuadroTexto"/>
          <p:cNvSpPr txBox="1">
            <a:spLocks noChangeArrowheads="1"/>
          </p:cNvSpPr>
          <p:nvPr/>
        </p:nvSpPr>
        <p:spPr bwMode="auto">
          <a:xfrm>
            <a:off x="717134" y="1844824"/>
            <a:ext cx="655272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dirty="0"/>
              <a:t>Se validará que los Tipos de Bienes registrados en la tabla de Emisión, tengan reportados los Valores Totales correspondientes en la tabla de Datos Generales</a:t>
            </a:r>
          </a:p>
        </p:txBody>
      </p:sp>
    </p:spTree>
    <p:extLst>
      <p:ext uri="{BB962C8B-B14F-4D97-AF65-F5344CB8AC3E}">
        <p14:creationId xmlns:p14="http://schemas.microsoft.com/office/powerpoint/2010/main" val="762326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2"/>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12" grpId="0" autoUpdateAnimBg="0"/>
      <p:bldP spid="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1285875" y="230188"/>
            <a:ext cx="6715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MX" sz="2800" dirty="0">
                <a:latin typeface="Calibri" pitchFamily="34" charset="0"/>
              </a:rPr>
              <a:t>Crédito</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4 CuadroTexto"/>
          <p:cNvSpPr txBox="1">
            <a:spLocks noChangeArrowheads="1"/>
          </p:cNvSpPr>
          <p:nvPr/>
        </p:nvSpPr>
        <p:spPr bwMode="auto">
          <a:xfrm>
            <a:off x="717134" y="1340768"/>
            <a:ext cx="63053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b="1" dirty="0">
                <a:solidFill>
                  <a:srgbClr val="3F92D1"/>
                </a:solidFill>
              </a:rPr>
              <a:t>Suma Asegurada</a:t>
            </a:r>
            <a:endParaRPr lang="es-MX" sz="1600" b="1" dirty="0">
              <a:solidFill>
                <a:srgbClr val="3F92D1"/>
              </a:solidFill>
            </a:endParaRPr>
          </a:p>
        </p:txBody>
      </p:sp>
      <p:sp>
        <p:nvSpPr>
          <p:cNvPr id="9" name="4 CuadroTexto"/>
          <p:cNvSpPr txBox="1">
            <a:spLocks noChangeArrowheads="1"/>
          </p:cNvSpPr>
          <p:nvPr/>
        </p:nvSpPr>
        <p:spPr bwMode="auto">
          <a:xfrm>
            <a:off x="717134" y="1844824"/>
            <a:ext cx="655272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600" dirty="0">
                <a:solidFill>
                  <a:srgbClr val="C00000"/>
                </a:solidFill>
              </a:rPr>
              <a:t>Se debe reportar el monto total de ventas por el asegurado realizadas durante toda la vigencia de la póliza</a:t>
            </a:r>
            <a:endParaRPr lang="es-ES" sz="1600" b="1" dirty="0">
              <a:solidFill>
                <a:srgbClr val="C00000"/>
              </a:solidFill>
            </a:endParaRPr>
          </a:p>
        </p:txBody>
      </p:sp>
      <p:cxnSp>
        <p:nvCxnSpPr>
          <p:cNvPr id="3" name="2 Conector recto"/>
          <p:cNvCxnSpPr/>
          <p:nvPr/>
        </p:nvCxnSpPr>
        <p:spPr>
          <a:xfrm>
            <a:off x="717134" y="3429000"/>
            <a:ext cx="6735186" cy="0"/>
          </a:xfrm>
          <a:prstGeom prst="line">
            <a:avLst/>
          </a:prstGeom>
          <a:ln w="25400">
            <a:solidFill>
              <a:schemeClr val="accent3">
                <a:lumMod val="75000"/>
              </a:schemeClr>
            </a:solidFill>
          </a:ln>
        </p:spPr>
        <p:style>
          <a:lnRef idx="1">
            <a:schemeClr val="dk1"/>
          </a:lnRef>
          <a:fillRef idx="0">
            <a:schemeClr val="dk1"/>
          </a:fillRef>
          <a:effectRef idx="0">
            <a:schemeClr val="dk1"/>
          </a:effectRef>
          <a:fontRef idx="minor">
            <a:schemeClr val="tx1"/>
          </a:fontRef>
        </p:style>
      </p:cxnSp>
      <p:cxnSp>
        <p:nvCxnSpPr>
          <p:cNvPr id="7" name="6 Conector recto"/>
          <p:cNvCxnSpPr/>
          <p:nvPr/>
        </p:nvCxnSpPr>
        <p:spPr>
          <a:xfrm>
            <a:off x="717134" y="3212976"/>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1" name="10 Conector recto"/>
          <p:cNvCxnSpPr/>
          <p:nvPr/>
        </p:nvCxnSpPr>
        <p:spPr>
          <a:xfrm>
            <a:off x="4139952" y="3212976"/>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13" name="12 Conector recto"/>
          <p:cNvCxnSpPr/>
          <p:nvPr/>
        </p:nvCxnSpPr>
        <p:spPr>
          <a:xfrm>
            <a:off x="7452320" y="3212976"/>
            <a:ext cx="0" cy="360040"/>
          </a:xfrm>
          <a:prstGeom prst="line">
            <a:avLst/>
          </a:prstGeom>
        </p:spPr>
        <p:style>
          <a:lnRef idx="1">
            <a:schemeClr val="dk1"/>
          </a:lnRef>
          <a:fillRef idx="0">
            <a:schemeClr val="dk1"/>
          </a:fillRef>
          <a:effectRef idx="0">
            <a:schemeClr val="dk1"/>
          </a:effectRef>
          <a:fontRef idx="minor">
            <a:schemeClr val="tx1"/>
          </a:fontRef>
        </p:style>
      </p:cxnSp>
      <p:sp>
        <p:nvSpPr>
          <p:cNvPr id="8" name="7 CuadroTexto"/>
          <p:cNvSpPr txBox="1"/>
          <p:nvPr/>
        </p:nvSpPr>
        <p:spPr>
          <a:xfrm>
            <a:off x="5436096" y="2905199"/>
            <a:ext cx="933666" cy="307777"/>
          </a:xfrm>
          <a:prstGeom prst="rect">
            <a:avLst/>
          </a:prstGeom>
          <a:noFill/>
        </p:spPr>
        <p:txBody>
          <a:bodyPr wrap="square" rtlCol="0">
            <a:spAutoFit/>
          </a:bodyPr>
          <a:lstStyle/>
          <a:p>
            <a:pPr algn="ctr"/>
            <a:r>
              <a:rPr lang="es-MX" sz="1400" b="1" dirty="0">
                <a:solidFill>
                  <a:srgbClr val="3F92D1"/>
                </a:solidFill>
              </a:rPr>
              <a:t>2018</a:t>
            </a:r>
          </a:p>
        </p:txBody>
      </p:sp>
      <p:sp>
        <p:nvSpPr>
          <p:cNvPr id="14" name="13 CuadroTexto"/>
          <p:cNvSpPr txBox="1"/>
          <p:nvPr/>
        </p:nvSpPr>
        <p:spPr>
          <a:xfrm>
            <a:off x="2278566" y="2861320"/>
            <a:ext cx="933666" cy="307777"/>
          </a:xfrm>
          <a:prstGeom prst="rect">
            <a:avLst/>
          </a:prstGeom>
          <a:noFill/>
        </p:spPr>
        <p:txBody>
          <a:bodyPr wrap="square" rtlCol="0">
            <a:spAutoFit/>
          </a:bodyPr>
          <a:lstStyle/>
          <a:p>
            <a:pPr algn="ctr"/>
            <a:r>
              <a:rPr lang="es-MX" sz="1400" b="1" dirty="0">
                <a:solidFill>
                  <a:srgbClr val="3F92D1"/>
                </a:solidFill>
              </a:rPr>
              <a:t>2017</a:t>
            </a:r>
          </a:p>
        </p:txBody>
      </p:sp>
      <p:cxnSp>
        <p:nvCxnSpPr>
          <p:cNvPr id="15" name="14 Conector recto"/>
          <p:cNvCxnSpPr/>
          <p:nvPr/>
        </p:nvCxnSpPr>
        <p:spPr>
          <a:xfrm>
            <a:off x="1979712" y="3429000"/>
            <a:ext cx="4237650" cy="0"/>
          </a:xfrm>
          <a:prstGeom prst="line">
            <a:avLst/>
          </a:prstGeom>
          <a:ln w="57150">
            <a:solidFill>
              <a:srgbClr val="C00000"/>
            </a:solidFill>
          </a:ln>
        </p:spPr>
        <p:style>
          <a:lnRef idx="1">
            <a:schemeClr val="dk1"/>
          </a:lnRef>
          <a:fillRef idx="0">
            <a:schemeClr val="dk1"/>
          </a:fillRef>
          <a:effectRef idx="0">
            <a:schemeClr val="dk1"/>
          </a:effectRef>
          <a:fontRef idx="minor">
            <a:schemeClr val="tx1"/>
          </a:fontRef>
        </p:style>
      </p:cxnSp>
      <p:sp>
        <p:nvSpPr>
          <p:cNvPr id="17" name="16 CuadroTexto"/>
          <p:cNvSpPr txBox="1"/>
          <p:nvPr/>
        </p:nvSpPr>
        <p:spPr>
          <a:xfrm>
            <a:off x="1512879" y="3573031"/>
            <a:ext cx="933666" cy="492443"/>
          </a:xfrm>
          <a:prstGeom prst="rect">
            <a:avLst/>
          </a:prstGeom>
          <a:noFill/>
        </p:spPr>
        <p:txBody>
          <a:bodyPr wrap="square" rtlCol="0">
            <a:spAutoFit/>
          </a:bodyPr>
          <a:lstStyle/>
          <a:p>
            <a:pPr algn="ctr"/>
            <a:r>
              <a:rPr lang="es-MX" sz="1300" b="1" dirty="0"/>
              <a:t>Inicio vigencia</a:t>
            </a:r>
          </a:p>
        </p:txBody>
      </p:sp>
      <p:sp>
        <p:nvSpPr>
          <p:cNvPr id="18" name="17 CuadroTexto"/>
          <p:cNvSpPr txBox="1"/>
          <p:nvPr/>
        </p:nvSpPr>
        <p:spPr>
          <a:xfrm>
            <a:off x="5796136" y="3573016"/>
            <a:ext cx="933666" cy="492443"/>
          </a:xfrm>
          <a:prstGeom prst="rect">
            <a:avLst/>
          </a:prstGeom>
          <a:noFill/>
        </p:spPr>
        <p:txBody>
          <a:bodyPr wrap="square" rtlCol="0">
            <a:spAutoFit/>
          </a:bodyPr>
          <a:lstStyle/>
          <a:p>
            <a:pPr algn="ctr"/>
            <a:r>
              <a:rPr lang="es-MX" sz="1300" b="1" dirty="0"/>
              <a:t>Fin</a:t>
            </a:r>
          </a:p>
          <a:p>
            <a:pPr algn="ctr"/>
            <a:r>
              <a:rPr lang="es-MX" sz="1300" b="1" dirty="0"/>
              <a:t>vigencia</a:t>
            </a:r>
          </a:p>
        </p:txBody>
      </p:sp>
      <p:sp>
        <p:nvSpPr>
          <p:cNvPr id="19" name="18 CuadroTexto"/>
          <p:cNvSpPr txBox="1"/>
          <p:nvPr/>
        </p:nvSpPr>
        <p:spPr>
          <a:xfrm>
            <a:off x="3077526" y="3573016"/>
            <a:ext cx="933666" cy="276999"/>
          </a:xfrm>
          <a:prstGeom prst="rect">
            <a:avLst/>
          </a:prstGeom>
          <a:noFill/>
        </p:spPr>
        <p:txBody>
          <a:bodyPr wrap="square" rtlCol="0">
            <a:spAutoFit/>
          </a:bodyPr>
          <a:lstStyle/>
          <a:p>
            <a:pPr algn="ctr"/>
            <a:r>
              <a:rPr lang="es-MX" sz="1200" b="1" dirty="0"/>
              <a:t>5,000</a:t>
            </a:r>
          </a:p>
        </p:txBody>
      </p:sp>
      <p:sp>
        <p:nvSpPr>
          <p:cNvPr id="20" name="19 CuadroTexto"/>
          <p:cNvSpPr txBox="1"/>
          <p:nvPr/>
        </p:nvSpPr>
        <p:spPr>
          <a:xfrm>
            <a:off x="4358414" y="3573016"/>
            <a:ext cx="933666" cy="276999"/>
          </a:xfrm>
          <a:prstGeom prst="rect">
            <a:avLst/>
          </a:prstGeom>
          <a:noFill/>
        </p:spPr>
        <p:txBody>
          <a:bodyPr wrap="square" rtlCol="0">
            <a:spAutoFit/>
          </a:bodyPr>
          <a:lstStyle/>
          <a:p>
            <a:pPr algn="ctr"/>
            <a:r>
              <a:rPr lang="es-MX" sz="1200" b="1" dirty="0"/>
              <a:t>10,000</a:t>
            </a:r>
          </a:p>
        </p:txBody>
      </p:sp>
      <p:sp>
        <p:nvSpPr>
          <p:cNvPr id="16" name="15 CuadroTexto"/>
          <p:cNvSpPr txBox="1"/>
          <p:nvPr/>
        </p:nvSpPr>
        <p:spPr>
          <a:xfrm>
            <a:off x="3181881" y="4288740"/>
            <a:ext cx="814055" cy="292388"/>
          </a:xfrm>
          <a:prstGeom prst="rect">
            <a:avLst/>
          </a:prstGeom>
          <a:noFill/>
        </p:spPr>
        <p:txBody>
          <a:bodyPr wrap="square" rtlCol="0">
            <a:spAutoFit/>
          </a:bodyPr>
          <a:lstStyle/>
          <a:p>
            <a:pPr algn="ctr"/>
            <a:r>
              <a:rPr lang="es-MX" sz="1300" b="1" dirty="0">
                <a:solidFill>
                  <a:srgbClr val="3F92D1"/>
                </a:solidFill>
              </a:rPr>
              <a:t>ventas</a:t>
            </a:r>
          </a:p>
        </p:txBody>
      </p:sp>
      <p:cxnSp>
        <p:nvCxnSpPr>
          <p:cNvPr id="22" name="21 Conector recto de flecha"/>
          <p:cNvCxnSpPr>
            <a:stCxn id="16" idx="0"/>
          </p:cNvCxnSpPr>
          <p:nvPr/>
        </p:nvCxnSpPr>
        <p:spPr>
          <a:xfrm flipV="1">
            <a:off x="3588909" y="3922023"/>
            <a:ext cx="0" cy="36671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25 CuadroTexto"/>
          <p:cNvSpPr txBox="1"/>
          <p:nvPr/>
        </p:nvSpPr>
        <p:spPr>
          <a:xfrm>
            <a:off x="4478025" y="4288740"/>
            <a:ext cx="814055" cy="292388"/>
          </a:xfrm>
          <a:prstGeom prst="rect">
            <a:avLst/>
          </a:prstGeom>
          <a:noFill/>
        </p:spPr>
        <p:txBody>
          <a:bodyPr wrap="square" rtlCol="0">
            <a:spAutoFit/>
          </a:bodyPr>
          <a:lstStyle/>
          <a:p>
            <a:pPr algn="ctr"/>
            <a:r>
              <a:rPr lang="es-MX" sz="1300" b="1" dirty="0">
                <a:solidFill>
                  <a:srgbClr val="3F92D1"/>
                </a:solidFill>
              </a:rPr>
              <a:t>ventas</a:t>
            </a:r>
          </a:p>
        </p:txBody>
      </p:sp>
      <p:cxnSp>
        <p:nvCxnSpPr>
          <p:cNvPr id="27" name="26 Conector recto de flecha"/>
          <p:cNvCxnSpPr/>
          <p:nvPr/>
        </p:nvCxnSpPr>
        <p:spPr>
          <a:xfrm flipV="1">
            <a:off x="4885053" y="3926379"/>
            <a:ext cx="0" cy="36671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4 CuadroTexto"/>
          <p:cNvSpPr txBox="1">
            <a:spLocks noChangeArrowheads="1"/>
          </p:cNvSpPr>
          <p:nvPr/>
        </p:nvSpPr>
        <p:spPr bwMode="auto">
          <a:xfrm>
            <a:off x="717134" y="4869160"/>
            <a:ext cx="65527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400" dirty="0">
                <a:solidFill>
                  <a:srgbClr val="C00000"/>
                </a:solidFill>
              </a:rPr>
              <a:t>Suma Asegurada 2017 = </a:t>
            </a:r>
            <a:r>
              <a:rPr lang="es-ES" sz="1400" dirty="0"/>
              <a:t>5,000</a:t>
            </a:r>
          </a:p>
        </p:txBody>
      </p:sp>
      <p:sp>
        <p:nvSpPr>
          <p:cNvPr id="29" name="4 CuadroTexto"/>
          <p:cNvSpPr txBox="1">
            <a:spLocks noChangeArrowheads="1"/>
          </p:cNvSpPr>
          <p:nvPr/>
        </p:nvSpPr>
        <p:spPr bwMode="auto">
          <a:xfrm>
            <a:off x="683568" y="5281463"/>
            <a:ext cx="65527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es-ES" sz="1400" dirty="0">
                <a:solidFill>
                  <a:srgbClr val="C00000"/>
                </a:solidFill>
              </a:rPr>
              <a:t>Suma Asegurada 2018 = </a:t>
            </a:r>
            <a:r>
              <a:rPr lang="es-ES" sz="1400" dirty="0"/>
              <a:t>5,000 + 10,000 = 15,000</a:t>
            </a:r>
          </a:p>
        </p:txBody>
      </p:sp>
    </p:spTree>
    <p:extLst>
      <p:ext uri="{BB962C8B-B14F-4D97-AF65-F5344CB8AC3E}">
        <p14:creationId xmlns:p14="http://schemas.microsoft.com/office/powerpoint/2010/main" val="14315478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2"/>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9"/>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28"/>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12" grpId="0" autoUpdateAnimBg="0"/>
      <p:bldP spid="9" grpId="0" autoUpdateAnimBg="0"/>
      <p:bldP spid="28" grpId="0" autoUpdateAnimBg="0"/>
      <p:bldP spid="2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22387" y="26064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2800" dirty="0">
                <a:solidFill>
                  <a:srgbClr val="00B0F0"/>
                </a:solidFill>
              </a:rPr>
              <a:t>Siniestros de Terremoto y Huracán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a:spLocks noChangeArrowheads="1"/>
          </p:cNvSpPr>
          <p:nvPr/>
        </p:nvSpPr>
        <p:spPr bwMode="auto">
          <a:xfrm>
            <a:off x="395535" y="1268760"/>
            <a:ext cx="7416825" cy="349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85750" indent="-285750" algn="just">
              <a:buClr>
                <a:schemeClr val="bg2">
                  <a:lumMod val="50000"/>
                </a:schemeClr>
              </a:buClr>
              <a:buFont typeface="Wingdings" panose="05000000000000000000" pitchFamily="2" charset="2"/>
              <a:buChar char="ü"/>
            </a:pPr>
            <a:r>
              <a:rPr lang="es-ES" sz="1500" dirty="0"/>
              <a:t>Solamente se deben reportar los registros que tengan información, es decir, si se tienen ceros en todos los montos, dicho registro no se debe reportar.</a:t>
            </a:r>
          </a:p>
          <a:p>
            <a:pPr marL="285750" indent="-285750" algn="just">
              <a:buClr>
                <a:schemeClr val="bg2">
                  <a:lumMod val="50000"/>
                </a:schemeClr>
              </a:buClr>
              <a:buFont typeface="Wingdings" panose="05000000000000000000" pitchFamily="2" charset="2"/>
              <a:buChar char="ü"/>
            </a:pPr>
            <a:endParaRPr lang="es-ES" sz="1400" dirty="0"/>
          </a:p>
          <a:p>
            <a:pPr marL="285750" indent="-285750" algn="just">
              <a:buClr>
                <a:schemeClr val="bg2">
                  <a:lumMod val="50000"/>
                </a:schemeClr>
              </a:buClr>
              <a:buFont typeface="Wingdings" panose="05000000000000000000" pitchFamily="2" charset="2"/>
              <a:buChar char="ü"/>
            </a:pPr>
            <a:endParaRPr lang="es-ES" sz="1400" dirty="0"/>
          </a:p>
          <a:p>
            <a:pPr algn="just">
              <a:buClr>
                <a:schemeClr val="bg2">
                  <a:lumMod val="50000"/>
                </a:schemeClr>
              </a:buClr>
            </a:pPr>
            <a:r>
              <a:rPr lang="es-ES" sz="1600" b="1" dirty="0">
                <a:solidFill>
                  <a:srgbClr val="C00000"/>
                </a:solidFill>
              </a:rPr>
              <a:t>Valor Asegurable Póliza del Año</a:t>
            </a:r>
          </a:p>
          <a:p>
            <a:pPr marL="285750" indent="-285750" algn="just">
              <a:buClr>
                <a:schemeClr val="bg2">
                  <a:lumMod val="50000"/>
                </a:schemeClr>
              </a:buClr>
              <a:buFont typeface="Wingdings" panose="05000000000000000000" pitchFamily="2" charset="2"/>
              <a:buChar char="ü"/>
            </a:pPr>
            <a:endParaRPr lang="es-ES" sz="1400" dirty="0"/>
          </a:p>
          <a:p>
            <a:pPr marL="285750" indent="-285750" algn="just">
              <a:buClr>
                <a:schemeClr val="bg2">
                  <a:lumMod val="50000"/>
                </a:schemeClr>
              </a:buClr>
              <a:buFont typeface="Wingdings" panose="05000000000000000000" pitchFamily="2" charset="2"/>
              <a:buChar char="ü"/>
            </a:pPr>
            <a:r>
              <a:rPr lang="es-ES" sz="1500" dirty="0"/>
              <a:t>El monto de la variable Valor Asegurable Pólizas del Año solamente se deberá reportar en uno solo tipo de evento para evitar duplicidades</a:t>
            </a:r>
          </a:p>
          <a:p>
            <a:pPr marL="285750" indent="-285750" algn="just">
              <a:buClr>
                <a:schemeClr val="bg2">
                  <a:lumMod val="50000"/>
                </a:schemeClr>
              </a:buClr>
              <a:buFont typeface="Wingdings" panose="05000000000000000000" pitchFamily="2" charset="2"/>
              <a:buChar char="ü"/>
            </a:pPr>
            <a:endParaRPr lang="es-ES" sz="1500" dirty="0"/>
          </a:p>
          <a:p>
            <a:pPr marL="285750" indent="-285750" algn="just">
              <a:buClr>
                <a:schemeClr val="bg2">
                  <a:lumMod val="50000"/>
                </a:schemeClr>
              </a:buClr>
              <a:buFont typeface="Wingdings" panose="05000000000000000000" pitchFamily="2" charset="2"/>
              <a:buChar char="ü"/>
            </a:pPr>
            <a:r>
              <a:rPr lang="es-ES" sz="1500" dirty="0"/>
              <a:t>De preferencia se debe reportar en el tipo de evento igual a “Huracán” y para los demás tipos de eventos se dejará en ceros.</a:t>
            </a:r>
          </a:p>
          <a:p>
            <a:pPr marL="285750" indent="-285750" algn="just">
              <a:buClr>
                <a:schemeClr val="bg2">
                  <a:lumMod val="50000"/>
                </a:schemeClr>
              </a:buClr>
              <a:buFont typeface="Wingdings" panose="05000000000000000000" pitchFamily="2" charset="2"/>
              <a:buChar char="ü"/>
            </a:pPr>
            <a:endParaRPr lang="es-ES" sz="1500" dirty="0"/>
          </a:p>
          <a:p>
            <a:pPr marL="285750" indent="-285750" algn="just">
              <a:buClr>
                <a:schemeClr val="bg2">
                  <a:lumMod val="50000"/>
                </a:schemeClr>
              </a:buClr>
              <a:buFont typeface="Wingdings" panose="05000000000000000000" pitchFamily="2" charset="2"/>
              <a:buChar char="ü"/>
            </a:pPr>
            <a:r>
              <a:rPr lang="es-ES" sz="1500" dirty="0"/>
              <a:t>En caso que no se tenga siniestros pagados para el evento “Huracán”, la Institución podrá definir en que tipo de evento se registrará el importe </a:t>
            </a:r>
          </a:p>
          <a:p>
            <a:pPr algn="just">
              <a:buClr>
                <a:schemeClr val="bg2">
                  <a:lumMod val="50000"/>
                </a:schemeClr>
              </a:buClr>
            </a:pPr>
            <a:endParaRPr lang="es-ES" sz="1300" dirty="0"/>
          </a:p>
        </p:txBody>
      </p:sp>
    </p:spTree>
    <p:extLst>
      <p:ext uri="{BB962C8B-B14F-4D97-AF65-F5344CB8AC3E}">
        <p14:creationId xmlns:p14="http://schemas.microsoft.com/office/powerpoint/2010/main" val="2226222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7"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22387" y="260648"/>
            <a:ext cx="6715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s-ES" sz="2800" dirty="0">
                <a:solidFill>
                  <a:srgbClr val="00B0F0"/>
                </a:solidFill>
              </a:rPr>
              <a:t>Siniestros de Terremoto y Huracán</a:t>
            </a:r>
          </a:p>
        </p:txBody>
      </p:sp>
      <p:cxnSp>
        <p:nvCxnSpPr>
          <p:cNvPr id="4" name="3 Conector recto"/>
          <p:cNvCxnSpPr/>
          <p:nvPr/>
        </p:nvCxnSpPr>
        <p:spPr>
          <a:xfrm>
            <a:off x="571500" y="1000125"/>
            <a:ext cx="7929563"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6 CuadroTexto"/>
          <p:cNvSpPr txBox="1">
            <a:spLocks noChangeArrowheads="1"/>
          </p:cNvSpPr>
          <p:nvPr/>
        </p:nvSpPr>
        <p:spPr bwMode="auto">
          <a:xfrm>
            <a:off x="467543" y="1275817"/>
            <a:ext cx="7632849" cy="226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buClr>
                <a:schemeClr val="bg2">
                  <a:lumMod val="50000"/>
                </a:schemeClr>
              </a:buClr>
            </a:pPr>
            <a:r>
              <a:rPr lang="es-ES" sz="1600" b="1" dirty="0">
                <a:solidFill>
                  <a:srgbClr val="C00000"/>
                </a:solidFill>
              </a:rPr>
              <a:t>Monto Pagado</a:t>
            </a:r>
          </a:p>
          <a:p>
            <a:pPr marL="285750" indent="-285750" algn="just">
              <a:buClr>
                <a:schemeClr val="bg2">
                  <a:lumMod val="50000"/>
                </a:schemeClr>
              </a:buClr>
              <a:buFont typeface="Wingdings" panose="05000000000000000000" pitchFamily="2" charset="2"/>
              <a:buChar char="ü"/>
            </a:pPr>
            <a:endParaRPr lang="es-ES" sz="1400" dirty="0"/>
          </a:p>
          <a:p>
            <a:pPr algn="just">
              <a:buClr>
                <a:schemeClr val="bg2">
                  <a:lumMod val="50000"/>
                </a:schemeClr>
              </a:buClr>
            </a:pPr>
            <a:r>
              <a:rPr lang="es-ES" sz="1400" dirty="0"/>
              <a:t>Dice:</a:t>
            </a:r>
          </a:p>
          <a:p>
            <a:pPr marL="285750" indent="-285750" algn="just">
              <a:buClr>
                <a:schemeClr val="bg2">
                  <a:lumMod val="50000"/>
                </a:schemeClr>
              </a:buClr>
              <a:buFont typeface="Wingdings" panose="05000000000000000000" pitchFamily="2" charset="2"/>
              <a:buChar char="ü"/>
            </a:pPr>
            <a:endParaRPr lang="es-ES" sz="1400" dirty="0"/>
          </a:p>
          <a:p>
            <a:pPr algn="just">
              <a:buClr>
                <a:schemeClr val="bg2">
                  <a:lumMod val="50000"/>
                </a:schemeClr>
              </a:buClr>
            </a:pPr>
            <a:r>
              <a:rPr lang="es-ES" sz="1400" dirty="0"/>
              <a:t>En este archivo se reportará la información de monto </a:t>
            </a:r>
            <a:r>
              <a:rPr lang="es-ES" sz="1400" b="1" dirty="0">
                <a:solidFill>
                  <a:srgbClr val="C00000"/>
                </a:solidFill>
              </a:rPr>
              <a:t>neto</a:t>
            </a:r>
            <a:r>
              <a:rPr lang="es-ES" sz="1400" dirty="0"/>
              <a:t> de los siniestros pagados</a:t>
            </a:r>
          </a:p>
          <a:p>
            <a:pPr algn="just">
              <a:buClr>
                <a:schemeClr val="bg2">
                  <a:lumMod val="50000"/>
                </a:schemeClr>
              </a:buClr>
            </a:pPr>
            <a:endParaRPr lang="es-ES" sz="1400" dirty="0"/>
          </a:p>
          <a:p>
            <a:pPr algn="just">
              <a:buClr>
                <a:schemeClr val="bg2">
                  <a:lumMod val="50000"/>
                </a:schemeClr>
              </a:buClr>
            </a:pPr>
            <a:r>
              <a:rPr lang="es-ES" sz="1400" dirty="0"/>
              <a:t>Debe decir:</a:t>
            </a:r>
          </a:p>
          <a:p>
            <a:pPr marL="285750" indent="-285750" algn="just">
              <a:buClr>
                <a:schemeClr val="bg2">
                  <a:lumMod val="50000"/>
                </a:schemeClr>
              </a:buClr>
              <a:buFont typeface="Wingdings" panose="05000000000000000000" pitchFamily="2" charset="2"/>
              <a:buChar char="ü"/>
            </a:pPr>
            <a:endParaRPr lang="es-ES" sz="1400" dirty="0"/>
          </a:p>
          <a:p>
            <a:pPr algn="just">
              <a:buClr>
                <a:schemeClr val="bg2">
                  <a:lumMod val="50000"/>
                </a:schemeClr>
              </a:buClr>
            </a:pPr>
            <a:r>
              <a:rPr lang="es-ES" sz="1400" dirty="0"/>
              <a:t>En este archivo se reportará la información de monto </a:t>
            </a:r>
            <a:r>
              <a:rPr lang="es-ES" sz="1400" b="1" dirty="0">
                <a:solidFill>
                  <a:srgbClr val="C00000"/>
                </a:solidFill>
              </a:rPr>
              <a:t>total</a:t>
            </a:r>
            <a:r>
              <a:rPr lang="es-ES" sz="1400" dirty="0"/>
              <a:t> de los siniestros pagados</a:t>
            </a:r>
          </a:p>
          <a:p>
            <a:pPr algn="just">
              <a:buClr>
                <a:schemeClr val="bg2">
                  <a:lumMod val="50000"/>
                </a:schemeClr>
              </a:buClr>
            </a:pPr>
            <a:endParaRPr lang="es-ES" sz="1300" dirty="0"/>
          </a:p>
        </p:txBody>
      </p:sp>
      <p:sp>
        <p:nvSpPr>
          <p:cNvPr id="5" name="4 CuadroTexto"/>
          <p:cNvSpPr txBox="1">
            <a:spLocks noChangeArrowheads="1"/>
          </p:cNvSpPr>
          <p:nvPr/>
        </p:nvSpPr>
        <p:spPr bwMode="auto">
          <a:xfrm>
            <a:off x="395536" y="3723150"/>
            <a:ext cx="76328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buClr>
                <a:schemeClr val="bg2">
                  <a:lumMod val="50000"/>
                </a:schemeClr>
              </a:buClr>
            </a:pPr>
            <a:r>
              <a:rPr lang="es-ES" sz="1400" b="1" dirty="0">
                <a:solidFill>
                  <a:srgbClr val="C00000"/>
                </a:solidFill>
              </a:rPr>
              <a:t>Nota: </a:t>
            </a:r>
            <a:r>
              <a:rPr lang="es-ES" sz="1400" dirty="0"/>
              <a:t>Del Manual se va eliminar toda las referencias que digan neto</a:t>
            </a:r>
          </a:p>
          <a:p>
            <a:pPr algn="just">
              <a:buClr>
                <a:schemeClr val="bg2">
                  <a:lumMod val="50000"/>
                </a:schemeClr>
              </a:buClr>
            </a:pPr>
            <a:endParaRPr lang="es-ES" sz="1400" dirty="0"/>
          </a:p>
        </p:txBody>
      </p:sp>
    </p:spTree>
    <p:extLst>
      <p:ext uri="{BB962C8B-B14F-4D97-AF65-F5344CB8AC3E}">
        <p14:creationId xmlns:p14="http://schemas.microsoft.com/office/powerpoint/2010/main" val="13256291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2000"/>
                                        <p:tgtEl>
                                          <p:spTgt spid="9218"/>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grpId="0" nodeType="afterEffect">
                                  <p:stCondLst>
                                    <p:cond delay="0"/>
                                  </p:stCondLst>
                                  <p:childTnLst>
                                    <p:set>
                                      <p:cBhvr>
                                        <p:cTn id="12" dur="1" fill="hold">
                                          <p:stCondLst>
                                            <p:cond delay="499"/>
                                          </p:stCondLst>
                                        </p:cTn>
                                        <p:tgtEl>
                                          <p:spTgt spid="7"/>
                                        </p:tgtEl>
                                        <p:attrNameLst>
                                          <p:attrName>style.visibility</p:attrName>
                                        </p:attrNameLst>
                                      </p:cBhvr>
                                      <p:to>
                                        <p:strVal val="visible"/>
                                      </p:to>
                                    </p:set>
                                  </p:childTnLst>
                                </p:cTn>
                              </p:par>
                            </p:childTnLst>
                          </p:cTn>
                        </p:par>
                        <p:par>
                          <p:cTn id="13" fill="hold">
                            <p:stCondLst>
                              <p:cond delay="2500"/>
                            </p:stCondLst>
                            <p:childTnLst>
                              <p:par>
                                <p:cTn id="14" presetID="1" presetClass="entr" presetSubtype="0" fill="hold" grpId="0" nodeType="afterEffect">
                                  <p:stCondLst>
                                    <p:cond delay="0"/>
                                  </p:stCondLst>
                                  <p:childTnLst>
                                    <p:set>
                                      <p:cBhvr>
                                        <p:cTn id="15"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7" grpId="0" autoUpdateAnimBg="0"/>
      <p:bldP spid="5"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Taller Daños Dic 2018[20181210115920193].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echa xmlns="8a1bad36-d8b0-4cfa-9462-7c748c5ba06c">2019-01-09T06:00:00+00:00</Fecha>
    <Ejercicio xmlns="8a1bad36-d8b0-4cfa-9462-7c748c5ba06c">2018: Seguros (CUSF)</Ejercicio>
    <Orden xmlns="8a1bad36-d8b0-4cfa-9462-7c748c5ba06c">C</Orden>
    <_dlc_DocId xmlns="fbb82a6a-a961-4754-99c6-5e8b59674839">ZUWP26PT267V-208-377</_dlc_DocId>
    <_dlc_DocIdUrl xmlns="fbb82a6a-a961-4754-99c6-5e8b59674839">
      <Url>https://www.cnsf.gob.mx/Sistemas/_layouts/15/DocIdRedir.aspx?ID=ZUWP26PT267V-208-377</Url>
      <Description>ZUWP26PT267V-208-377</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o" ma:contentTypeID="0x0101003D6B3A07897E7B468E6372F906A21529" ma:contentTypeVersion="3" ma:contentTypeDescription="Crear nuevo documento." ma:contentTypeScope="" ma:versionID="96f41bc828122236fb28b18823518c57">
  <xsd:schema xmlns:xsd="http://www.w3.org/2001/XMLSchema" xmlns:xs="http://www.w3.org/2001/XMLSchema" xmlns:p="http://schemas.microsoft.com/office/2006/metadata/properties" xmlns:ns2="8a1bad36-d8b0-4cfa-9462-7c748c5ba06c" xmlns:ns3="fbb82a6a-a961-4754-99c6-5e8b59674839" targetNamespace="http://schemas.microsoft.com/office/2006/metadata/properties" ma:root="true" ma:fieldsID="dff5b5ee9d2ad7274c3b25a988b8ed77" ns2:_="" ns3:_="">
    <xsd:import namespace="8a1bad36-d8b0-4cfa-9462-7c748c5ba06c"/>
    <xsd:import namespace="fbb82a6a-a961-4754-99c6-5e8b59674839"/>
    <xsd:element name="properties">
      <xsd:complexType>
        <xsd:sequence>
          <xsd:element name="documentManagement">
            <xsd:complexType>
              <xsd:all>
                <xsd:element ref="ns2:Fecha" minOccurs="0"/>
                <xsd:element ref="ns2:Ejercicio" minOccurs="0"/>
                <xsd:element ref="ns2:Orden"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bad36-d8b0-4cfa-9462-7c748c5ba06c" elementFormDefault="qualified">
    <xsd:import namespace="http://schemas.microsoft.com/office/2006/documentManagement/types"/>
    <xsd:import namespace="http://schemas.microsoft.com/office/infopath/2007/PartnerControls"/>
    <xsd:element name="Fecha" ma:index="8" nillable="true" ma:displayName="Fecha" ma:format="DateOnly" ma:internalName="Fecha">
      <xsd:simpleType>
        <xsd:restriction base="dms:DateTime"/>
      </xsd:simpleType>
    </xsd:element>
    <xsd:element name="Ejercicio" ma:index="9" nillable="true" ma:displayName="Ejercicio" ma:internalName="Ejercicio">
      <xsd:simpleType>
        <xsd:restriction base="dms:Text">
          <xsd:maxLength value="255"/>
        </xsd:restriction>
      </xsd:simpleType>
    </xsd:element>
    <xsd:element name="Orden" ma:index="10" nillable="true" ma:displayName="Orden" ma:internalName="Orde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b82a6a-a961-4754-99c6-5e8b59674839" elementFormDefault="qualified">
    <xsd:import namespace="http://schemas.microsoft.com/office/2006/documentManagement/types"/>
    <xsd:import namespace="http://schemas.microsoft.com/office/infopath/2007/PartnerControls"/>
    <xsd:element name="_dlc_DocId" ma:index="11" nillable="true" ma:displayName="Valor de Id. de documento" ma:description="El valor del identificador de documento asignado a este elemento." ma:internalName="_dlc_DocId" ma:readOnly="true">
      <xsd:simpleType>
        <xsd:restriction base="dms:Text"/>
      </xsd:simpleType>
    </xsd:element>
    <xsd:element name="_dlc_DocIdUrl" ma:index="12"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645972-4223-4C8A-97AF-CC61E8604846}"/>
</file>

<file path=customXml/itemProps2.xml><?xml version="1.0" encoding="utf-8"?>
<ds:datastoreItem xmlns:ds="http://schemas.openxmlformats.org/officeDocument/2006/customXml" ds:itemID="{509765C1-7A31-4E1F-9943-9CFE3FE2EBB8}"/>
</file>

<file path=customXml/itemProps3.xml><?xml version="1.0" encoding="utf-8"?>
<ds:datastoreItem xmlns:ds="http://schemas.openxmlformats.org/officeDocument/2006/customXml" ds:itemID="{EBE1133C-AECE-489A-858A-0787BEC09C58}"/>
</file>

<file path=customXml/itemProps4.xml><?xml version="1.0" encoding="utf-8"?>
<ds:datastoreItem xmlns:ds="http://schemas.openxmlformats.org/officeDocument/2006/customXml" ds:itemID="{4B0E551A-261D-4262-B98C-7342D80F835B}"/>
</file>

<file path=docProps/app.xml><?xml version="1.0" encoding="utf-8"?>
<Properties xmlns="http://schemas.openxmlformats.org/officeDocument/2006/extended-properties" xmlns:vt="http://schemas.openxmlformats.org/officeDocument/2006/docPropsVTypes">
  <Template>Facet</Template>
  <TotalTime>6457</TotalTime>
  <Words>760</Words>
  <Application>Microsoft Office PowerPoint</Application>
  <PresentationFormat>Presentación en pantalla (4:3)</PresentationFormat>
  <Paragraphs>117</Paragraphs>
  <Slides>12</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Trebuchet MS</vt:lpstr>
      <vt:lpstr>Wingdings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Daños_diciembre 2018</dc:title>
  <dc:creator>ERVin</dc:creator>
  <cp:lastModifiedBy>José L. Aguilar</cp:lastModifiedBy>
  <cp:revision>570</cp:revision>
  <dcterms:created xsi:type="dcterms:W3CDTF">2008-01-14T02:59:13Z</dcterms:created>
  <dcterms:modified xsi:type="dcterms:W3CDTF">2018-12-10T17:59:21Z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0x0101003D6B3A07897E7B468E6372F906A21529</vt:lpwstr>
  </property>
  <property fmtid="{D5CDD505-2E9C-101B-9397-08002B2CF9AE}" pid="3" name="_dlc_DocIdItemGuid">
    <vt:lpwstr>65bfc606-1a42-4e8e-8693-4af26c634a49</vt:lpwstr>
  </property>
</Properties>
</file>